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2" r:id="rId3"/>
    <p:sldId id="334" r:id="rId4"/>
    <p:sldId id="314" r:id="rId5"/>
    <p:sldId id="265" r:id="rId6"/>
    <p:sldId id="305" r:id="rId7"/>
    <p:sldId id="335" r:id="rId8"/>
    <p:sldId id="268" r:id="rId9"/>
    <p:sldId id="313" r:id="rId10"/>
    <p:sldId id="315" r:id="rId11"/>
    <p:sldId id="336" r:id="rId12"/>
    <p:sldId id="317" r:id="rId13"/>
    <p:sldId id="326" r:id="rId14"/>
    <p:sldId id="327" r:id="rId15"/>
    <p:sldId id="329" r:id="rId16"/>
    <p:sldId id="331" r:id="rId17"/>
    <p:sldId id="322" r:id="rId18"/>
    <p:sldId id="297" r:id="rId19"/>
    <p:sldId id="337" r:id="rId20"/>
    <p:sldId id="298" r:id="rId21"/>
    <p:sldId id="338" r:id="rId22"/>
    <p:sldId id="310" r:id="rId23"/>
    <p:sldId id="339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71BF"/>
    <a:srgbClr val="72B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335A4-E688-402F-9AA1-A41A89971626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05A6E-6BC8-4C73-B76C-D8102383A11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60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85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50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77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71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69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10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1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007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81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98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95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406E-78CE-4DBE-BFC7-0F8AFDCAA844}" type="datetimeFigureOut">
              <a:rPr lang="de-DE" smtClean="0"/>
              <a:t>20.05.2022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56B6-E3B2-4D5D-853A-D696F2DCC6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45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A tanárképzés  átalakításának elvei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PTE Oktatásfejlesztési Bizottság ülése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2022. május 20.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0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6099" y="506413"/>
            <a:ext cx="10515600" cy="539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PTE Intézményfejlesztési terve (2021-2024)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546099" y="1389063"/>
            <a:ext cx="10883901" cy="572293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Kiemelt fejlesztési területek: 6) Pedagógusképzés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hu-HU" sz="2000" i="1" dirty="0">
                <a:solidFill>
                  <a:srgbClr val="0D3862"/>
                </a:solidFill>
              </a:rPr>
              <a:t>A pedagógusképzés tartalmi-módszertani megújítása, a korszerű pedagógiai módszertani eszköztár alkalmazásával </a:t>
            </a:r>
          </a:p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A pedagógus életpálya képzési szakaszának </a:t>
            </a: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tartalmi megújítása a pedagógusképzés elemeinek együttes fejlesztésével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: a szakterületi tudományos ismeretek mellett a szaktudás átadásához szükséges metodológiai ismeretek integrált oktatása, a pedagógiai és pszichológiai szakmai tartalmak megújítása és megfeleltetése a pedagógus munka kompetenciaigényének. </a:t>
            </a:r>
          </a:p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megváltozott társadalmi igényeknek,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digitális világ kihívásainak, valamint a köznevelés innováció-orientált fókuszainak új tartalmi elemekké transzformált megjelenítése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pedagógusképzéseinkben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. (…)</a:t>
            </a:r>
          </a:p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A pedagógusképzés intézményi feltételeinek javítása – </a:t>
            </a: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módszertani fejlesztés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. (…) </a:t>
            </a:r>
          </a:p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művészeti tanárképzés sajátos igényeinek való megfelelés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elősegítése. </a:t>
            </a:r>
          </a:p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A pedagógusjelöltek pályaszocializációjának és -orientációjának támogatása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a lemorzsolódók és pályaelhagyók számának csökkentése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képzéssel párhuzamosan szervezett köznevelési gyakorlatok személyi, anyagi és oktatásszervezési feltételeinek biztosítása. </a:t>
            </a:r>
          </a:p>
          <a:p>
            <a:pPr marL="342900" indent="-342900">
              <a:spcBef>
                <a:spcPts val="0"/>
              </a:spcBef>
              <a:buFontTx/>
              <a:buAutoNum type="arabicPeriod"/>
              <a:defRPr/>
            </a:pP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A képzési szakaszra épülően </a:t>
            </a:r>
            <a:r>
              <a:rPr lang="hu-HU" sz="2000" i="1" u="sng" dirty="0">
                <a:solidFill>
                  <a:schemeClr val="accent1">
                    <a:lumMod val="50000"/>
                  </a:schemeClr>
                </a:solidFill>
              </a:rPr>
              <a:t>speciális kompetenciák elsajátítására alkalmas modulok kidolgozása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pedagógus életpálya bevezető (gyakornoki) szakaszának és a továbbképzéseknek rendszerszerű fejlesztése a köznevelési igényekhez igazodva. </a:t>
            </a:r>
          </a:p>
        </p:txBody>
      </p:sp>
    </p:spTree>
    <p:extLst>
      <p:ext uri="{BB962C8B-B14F-4D97-AF65-F5344CB8AC3E}">
        <p14:creationId xmlns:p14="http://schemas.microsoft.com/office/powerpoint/2010/main" val="842978237"/>
      </p:ext>
    </p:extLst>
  </p:cSld>
  <p:clrMapOvr>
    <a:masterClrMapping/>
  </p:clrMapOvr>
  <p:transition spd="med" advClick="0" advTm="1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pedagógus életpálya képzési szakaszának tartalmi megújítása a pedagógusképzés elemeinek együttes fejlesztésével I</a:t>
            </a:r>
            <a:endParaRPr lang="de-DE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89475"/>
          </a:xfrm>
        </p:spPr>
        <p:txBody>
          <a:bodyPr>
            <a:normAutofit fontScale="70000" lnSpcReduction="20000"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„Magyarországon már a pedagógusképzés intézményesülésének a kezdeteitől fogva kettévált és két eltérő paradigmává szerveződött az elemi iskolák tanítóinak képzése a középfokú képzés tanárainak felkészítésétől.” (</a:t>
            </a:r>
            <a:r>
              <a:rPr lang="hu-HU" cap="small" dirty="0" err="1">
                <a:solidFill>
                  <a:schemeClr val="accent1">
                    <a:lumMod val="50000"/>
                  </a:schemeClr>
                </a:solidFill>
              </a:rPr>
              <a:t>Pukánszky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2010: 11) </a:t>
            </a:r>
          </a:p>
          <a:p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Kettősség alakult ki a képzés orientáltságának tekintetében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is. Az egyik paradigma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tartalomközpontú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azaz a szakmai-diszciplináris tudás magas szintű kiművelésére helyezte a hangsúlyt, míg a másik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módszerközpontú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és a tárgyi tudás átadásának mozzanatára fókuszált, arra, hogy a tanuló ismeretanyaga legyen pragmatikus, járuljon hozzá a diák jellemfejlődéséhez, társadalmi integrációjához. A 18-19. század pedagógusképző paradigmái tehát más-más szellemi irányzatot követve egyfelől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egy humanista szellemiségű tudóstanárt, másfelől egy filantróp beállítottságú nevelőt favorizáltak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akik más-más szakmai kompetenciák birtoklóivá válhattak.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köznevelés igénye és elvárásai alapján ma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 gyakorlatias bölcsességek és a tudományosan megalapozott szakmai reflexiók szinteket jelenthetnek a tanári életpálya-modellben, olyan kompetenciákat, melyek egymásra épülve, komplementer módon alkotják a tanári professziót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 motiváció kettős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: egyrészt a tudás átadásának, másrészt a gyermeknevelésnek az igénye, a cél és az eszköz egysége, amennyiben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 tanárképzés célja az ismeretek hatékony átadásának biztosítása, az eszköz pedig maga a tanári mesterség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5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pedagógus életpálya képzési szakaszának tartalmi megújítása a pedagógusképzés elemeinek együttes fejlesztésével II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41426"/>
            <a:ext cx="10515600" cy="5065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január 7. - A Tanárképző Központ Tanácsa rendkívüli ülésén támogatta tantervi munkálatok ütemezésének tervezett lépéseit &gt; egyeztetések kezdődtek, </a:t>
            </a:r>
            <a:r>
              <a:rPr lang="hu-HU" sz="1500" i="1" dirty="0">
                <a:solidFill>
                  <a:schemeClr val="accent1">
                    <a:lumMod val="50000"/>
                  </a:schemeClr>
                </a:solidFill>
              </a:rPr>
              <a:t>munkacsoportok jöttek létre a szakterületi képzések, a pedagógiai-pszichológiai felkészítés, a szakmódszertant oktatók és a gyakorlóhelyek képviselőinek bevonásával</a:t>
            </a: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.  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január 13. és 20. – Az egyeztető értekezleteket követően elkészült a tanári felkészítés kreditallokációja, azaz a pedagógia-pszichológia elméleti és gyakorlati képzés, a szakmódszertani felkészítés és a gyakorlatok időterve. 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január 25. - A szakfelelősök és szakmódszertant oktatók Fórumán a kollégák tájékoztatást kaptak a tantervi munkálatok eredményéről és ütemezéséről.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március 3. - Munkacsoport alakult az új tanárképzési modell szerinti gyakorlatok leírásának kidolgozására a Gyakorló Iskola, a PTE partnerintézmények képviselői és az NTI bevonásával.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március 4. - Értekezletet tartottunk a rövid ciklusú közismereti tanárképzések időterveibe illeszthető pedagógia-pszichológia modul tárgyainak kreditelosztásáról.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március 22. - Egyeztetés a pályaismereti és pályaszocializációs gyakorlatok képzési céljairól.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március 28. - Létrejött egy </a:t>
            </a:r>
            <a:r>
              <a:rPr lang="hu-HU" sz="1500" dirty="0" err="1">
                <a:solidFill>
                  <a:schemeClr val="accent1">
                    <a:lumMod val="50000"/>
                  </a:schemeClr>
                </a:solidFill>
              </a:rPr>
              <a:t>Teams</a:t>
            </a: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-csoport </a:t>
            </a:r>
            <a:r>
              <a:rPr lang="hu-HU" sz="1500" i="1" dirty="0">
                <a:solidFill>
                  <a:schemeClr val="accent1">
                    <a:lumMod val="50000"/>
                  </a:schemeClr>
                </a:solidFill>
              </a:rPr>
              <a:t>PTE új tanárképzés gyakorlatai</a:t>
            </a:r>
            <a:r>
              <a:rPr lang="hu-HU" sz="15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néven, melybe a már elkészült munkaanyagokat töltöttük fel véleményezésre. A csoport tagjai szakmódszertant oktatók, vezetőtanárok, mentortanárok és intézményvezetők voltak. 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március 29. - Egyeztetés a szakmódszertani felkészítés és a tanítási gyakorlatok tartalmi és oktatásszervezési kapcsolódásairól. </a:t>
            </a:r>
          </a:p>
          <a:p>
            <a:pPr marL="0" indent="0">
              <a:buNone/>
            </a:pPr>
            <a:r>
              <a:rPr lang="hu-HU" sz="1500" dirty="0">
                <a:solidFill>
                  <a:schemeClr val="accent1">
                    <a:lumMod val="50000"/>
                  </a:schemeClr>
                </a:solidFill>
              </a:rPr>
              <a:t>2022. május 9. –  Miután a TVSZ 12. sz. melléklet 8. § (2) pontja értelmében a tantervet és a tanterv módosításait a tanári felkészítés tekintetében az adott szakért felelős Kar kari tanácsa a Tanárképző Központ javaslata alapján fogadja el, ezért </a:t>
            </a:r>
            <a:r>
              <a:rPr lang="hu-HU" sz="1500" i="1" dirty="0">
                <a:solidFill>
                  <a:schemeClr val="accent1">
                    <a:lumMod val="50000"/>
                  </a:schemeClr>
                </a:solidFill>
              </a:rPr>
              <a:t>a TK Tanács elé terjesztettük az egységes kétszakos közismereti tanárképzés tanári felkészítő moduljának  időtervérét és tantárgyleírásait elfogadásra. Ugyancsak a Tanács elé terjesztettük művészeti tanárképzés tanári felkészítő moduljának időtervét, mely figyelemmel van a művészeti tanárképzés speciális igényeire. </a:t>
            </a:r>
          </a:p>
        </p:txBody>
      </p:sp>
    </p:spTree>
    <p:extLst>
      <p:ext uri="{BB962C8B-B14F-4D97-AF65-F5344CB8AC3E}">
        <p14:creationId xmlns:p14="http://schemas.microsoft.com/office/powerpoint/2010/main" val="902693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7700" y="276225"/>
            <a:ext cx="10909300" cy="1325563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pedagógusképzés intézményi feltételeinek javítása – módszertani megújítás I</a:t>
            </a:r>
            <a:endParaRPr lang="de-DE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8150" y="1601788"/>
            <a:ext cx="11328400" cy="5194300"/>
          </a:xfrm>
        </p:spPr>
        <p:txBody>
          <a:bodyPr>
            <a:noAutofit/>
          </a:bodyPr>
          <a:lstStyle/>
          <a:p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 21. század új kihívásai, a </a:t>
            </a:r>
            <a:r>
              <a:rPr lang="hu-HU" sz="1800" dirty="0" err="1">
                <a:solidFill>
                  <a:schemeClr val="accent1">
                    <a:lumMod val="50000"/>
                  </a:schemeClr>
                </a:solidFill>
              </a:rPr>
              <a:t>digitalizáció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 térhódítása, a pedagógusokkal szembeni elvárások, a tanulók attitűdváltozása új feladat elé állították a köznevelési rendszert.</a:t>
            </a:r>
          </a:p>
          <a:p>
            <a:r>
              <a:rPr lang="hu-HU" sz="1800" i="1" dirty="0">
                <a:solidFill>
                  <a:schemeClr val="accent1">
                    <a:lumMod val="50000"/>
                  </a:schemeClr>
                </a:solidFill>
              </a:rPr>
              <a:t>Európa Digitális Cselekvési Terve 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(2018) a 2025-ig tartó Európai Oktatási Tér egyik kiemelt akcióterve, mely három prioritást jelöl: </a:t>
            </a:r>
          </a:p>
          <a:p>
            <a:pPr lvl="1"/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 digitális technológia hatékonyabb használatát az oktatás és tanulás során,</a:t>
            </a:r>
          </a:p>
          <a:p>
            <a:pPr lvl="1"/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 a digitális átálláshoz szükséges kompetenciák és készségek fejlesztését,</a:t>
            </a:r>
          </a:p>
          <a:p>
            <a:pPr lvl="1"/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az oktatás javítását kifinomultabb adatelemzésekre és </a:t>
            </a:r>
            <a:r>
              <a:rPr lang="hu-HU" sz="1800" dirty="0" err="1">
                <a:solidFill>
                  <a:schemeClr val="accent1">
                    <a:lumMod val="50000"/>
                  </a:schemeClr>
                </a:solidFill>
              </a:rPr>
              <a:t>előrejelzésekre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 támaszkodva.</a:t>
            </a:r>
          </a:p>
          <a:p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 Magyarországon 2016-ban megjelent </a:t>
            </a:r>
            <a:r>
              <a:rPr lang="hu-HU" sz="1800" i="1" dirty="0">
                <a:solidFill>
                  <a:schemeClr val="accent1">
                    <a:lumMod val="50000"/>
                  </a:schemeClr>
                </a:solidFill>
              </a:rPr>
              <a:t>Digitális Oktatási Stratégiában (DOS) 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hasonló célok szerepelnek:</a:t>
            </a:r>
          </a:p>
          <a:p>
            <a:pPr lvl="1"/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az infrastruktúra és az eszközök biztosítása, </a:t>
            </a:r>
          </a:p>
          <a:p>
            <a:pPr lvl="1"/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 pedagógusképzés és a tartalomfejlesztés, </a:t>
            </a:r>
          </a:p>
          <a:p>
            <a:pPr lvl="1"/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a digitális ökoszisztéma minden területére kiterjedő digitális oktatás. </a:t>
            </a:r>
          </a:p>
          <a:p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2021 őszén Magyarország új stratégiai keretet fogadott el, a 2021–2030-as időszakra szóló </a:t>
            </a:r>
            <a:r>
              <a:rPr lang="hu-HU" sz="1800" i="1" dirty="0">
                <a:solidFill>
                  <a:schemeClr val="accent1">
                    <a:lumMod val="50000"/>
                  </a:schemeClr>
                </a:solidFill>
              </a:rPr>
              <a:t>Nemzeti </a:t>
            </a:r>
            <a:r>
              <a:rPr lang="hu-HU" sz="1800" i="1" dirty="0" err="1">
                <a:solidFill>
                  <a:schemeClr val="accent1">
                    <a:lumMod val="50000"/>
                  </a:schemeClr>
                </a:solidFill>
              </a:rPr>
              <a:t>Digitalizációs</a:t>
            </a:r>
            <a:r>
              <a:rPr lang="hu-HU" sz="1800" i="1" dirty="0">
                <a:solidFill>
                  <a:schemeClr val="accent1">
                    <a:lumMod val="50000"/>
                  </a:schemeClr>
                </a:solidFill>
              </a:rPr>
              <a:t> Stratégiát (NDS)</a:t>
            </a:r>
            <a:r>
              <a:rPr lang="hu-HU" sz="1800" dirty="0">
                <a:solidFill>
                  <a:schemeClr val="accent1">
                    <a:lumMod val="50000"/>
                  </a:schemeClr>
                </a:solidFill>
              </a:rPr>
              <a:t>. Magyarország célja, hogy az évtized közepére meghaladja az uniós átlagot a digitális fejlődés terén, és 2030-ra ebben a tekintetben a 10 vezető uniós gazdaság egyike legyen. Jelenleg a 23. helyen áll; ennek egyik oka, hogy a magyaroknak csupán 49%-a rendelkezik legalább alapszintű digitális készségekkel, míg az uniós átlag 56%.</a:t>
            </a:r>
          </a:p>
          <a:p>
            <a:endParaRPr lang="de-DE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02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pedagógusképzés intézményi feltételeinek javítása – módszertani megújítás II</a:t>
            </a:r>
            <a:endParaRPr lang="de-DE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Autofit/>
          </a:bodyPr>
          <a:lstStyle/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Az infrastruktúra, az iskolai IKT eszközök, a kollaborációs tér, a pedagógusok felkészítése és a tananyagfejlesztés együttesen, komplex módon támogatják a digitális pedagógia szélesebb körű elterjesztését. 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közoktatás és a pedagógusképzés szoros kapcsolódása révén a jövő tanárnemzedékek digitális pedagógiai kompetenciáinak fejlesztésekor kiemelkedő szerepe van a tanárképzés során megjelenő explicit (a használat elsajátíttatására fókuszáló kurzusokkal) és implicit (az oktatási folyamatba ágyazva) fejlesztési lehetőségeknek.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Gyakorlatorientált felsőfokú képzések infrastrukturális- és készségfejlesztése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beruházás (RRF) keretében a PTE vállalta a pedagógusjelöltek digitális pedagógiai módszertani felkészítésének javítását. 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Pedagógusok Digitális Kompetenciájának Európai Keretrendszere (</a:t>
            </a:r>
            <a:r>
              <a:rPr lang="hu-HU" sz="2000" i="1" dirty="0" err="1">
                <a:solidFill>
                  <a:schemeClr val="accent1">
                    <a:lumMod val="50000"/>
                  </a:schemeClr>
                </a:solidFill>
              </a:rPr>
              <a:t>DigCompEdu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pontosan meghatározza, mit értünk a pedagógusok digitális kompetenciáján, és egyben általános referenciakeretet nyújt a pedagógusok digitáliskompetencia-fejlesztésének támogatásához. A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</a:rPr>
              <a:t>DigCompEdu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 6 kompetenciaterületet, benne 22 kompetenciaelemet határoz meg. A keretrendszer a technológiai készségek helyett sokkal inkább arra összpontosít, hogy miként használható fel a digitális technológia a tanítás-tanulási folyamat hatékonyságának növelésében és megújításában.</a:t>
            </a:r>
          </a:p>
          <a:p>
            <a:endParaRPr lang="de-D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04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9" y="957925"/>
            <a:ext cx="12082462" cy="605564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44500" y="160635"/>
            <a:ext cx="109601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/>
              <a:t>Pedagógusok digitális kompetencia kerete: </a:t>
            </a:r>
            <a:r>
              <a:rPr lang="hu-HU" sz="3200" dirty="0" err="1"/>
              <a:t>DigCompEdu</a:t>
            </a:r>
            <a:r>
              <a:rPr lang="hu-HU" sz="3200" dirty="0"/>
              <a:t> (2017.12.) </a:t>
            </a:r>
          </a:p>
        </p:txBody>
      </p:sp>
    </p:spTree>
    <p:extLst>
      <p:ext uri="{BB962C8B-B14F-4D97-AF65-F5344CB8AC3E}">
        <p14:creationId xmlns:p14="http://schemas.microsoft.com/office/powerpoint/2010/main" val="984754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0"/>
            <a:ext cx="11201400" cy="1325563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A digitális világ kihívásainak, valamint a köznevelés innováció-orientált fókuszainak új tartalmi elemekké transzformált megjelenítése: egy példa …</a:t>
            </a:r>
            <a:endParaRPr lang="de-DE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854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8/2013. Korm.rendelet 3§ 1 </a:t>
            </a:r>
            <a:r>
              <a:rPr lang="hu-HU" sz="1400" dirty="0" err="1">
                <a:solidFill>
                  <a:schemeClr val="accent1">
                    <a:lumMod val="50000"/>
                  </a:schemeClr>
                </a:solidFill>
              </a:rPr>
              <a:t>bc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): </a:t>
            </a:r>
            <a:r>
              <a:rPr lang="hu-HU" sz="1400" i="1" dirty="0">
                <a:solidFill>
                  <a:schemeClr val="accent1">
                    <a:lumMod val="50000"/>
                  </a:schemeClr>
                </a:solidFill>
              </a:rPr>
              <a:t>a kollaborációs térrel, oktatástechnikai innovációval, mesterséges intelligenciával kapcsolatos gyakorlat 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a tanárszak szerinti képzési és kimeneti követelményekben meghatározottak alapján 2 kredit;</a:t>
            </a:r>
          </a:p>
          <a:p>
            <a:pPr marL="0" indent="0">
              <a:buNone/>
            </a:pPr>
            <a:r>
              <a:rPr lang="hu-HU" sz="1400" i="1" dirty="0">
                <a:solidFill>
                  <a:schemeClr val="accent1">
                    <a:lumMod val="50000"/>
                  </a:schemeClr>
                </a:solidFill>
              </a:rPr>
              <a:t>Digitális kommunikáció az oktatásban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: Az online oktatás eszközeinek bemutatása, valamint az információs technológia egyéb oktatást támogató lehetőségeinek megismerése.</a:t>
            </a:r>
          </a:p>
          <a:p>
            <a:pPr marL="0" indent="0">
              <a:buNone/>
            </a:pPr>
            <a:r>
              <a:rPr lang="hu-HU" sz="1400" dirty="0" err="1">
                <a:solidFill>
                  <a:schemeClr val="accent1">
                    <a:lumMod val="50000"/>
                  </a:schemeClr>
                </a:solidFill>
              </a:rPr>
              <a:t>Cél:A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 hallgatók megismerik az online oktatás lebonyolításához szükséges eszközöket és lehetőségeket. A kurzus végére képesek céltudatosan és határozottan használni valamennyi online oktatásra alkalmas szoftvert, illetve magabiztosan kezelni a hasonló célt szolgáló eszközöket.</a:t>
            </a:r>
          </a:p>
          <a:p>
            <a:pPr marL="0" indent="0">
              <a:buNone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Tartalom: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1. A számítógép szerepe az oktatásban. A kommunikáció módja és az elsődleges céljai. Alapvető hiányosságok és igények az oktatók, valamint a diákok részéről (a klasszikus kommunikációs módszerek/eszközök esetén).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2. Bevezetés az online világba: rövid bemutató a weben elérhető - oktatást támogató - eszközök nyújtotta lehetőségekről.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3. Népszerű platformok online oktatáshoz (MS </a:t>
            </a:r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Teams</a:t>
            </a: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, Zoom, Google </a:t>
            </a:r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Classroom</a:t>
            </a: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, stb.). A legfontosabb funkciók, sajátosságok (előnyök és hátrányok).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4. Csoportok/kurzusok, illetve felhasználók/tagok kezelése, valamint az interakciós lehetőségek (privát és publikus, két- és többszereplős).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5. Online értekezletek, konferenciahívások menedzselése (tipikus beállítási lehetőségek, hasznos funkciók). Az online hívások kritikus pontjai (perifériák vezérlése, jogosultságok kiosztása, hívás rögzítése, technikai kérdések, stb.).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6. Kapcsolattartás: a webes oktató platform, mint közvetlen - privát - kommunikációs csatorna (tagok keresése, kapcsolatfelvétel, csevegés és hívás, gyors fájlmegosztás, stb.). Beszélgetések szervezése, rendezésük, keresés a beszélgetések között, csevegés megjelölése/kiemelése.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7. A kiemelt információ és a tananyag megosztásának lehetőségei (állományok feltöltése és szervezésük, valamint az elérés biztosítása, kereshetőség). Javasolt állománytípusok (dokumentum, prezentáció, csomagolt, stb.) struktúra és megtekinthetőség (az adott platformon) szempontjából.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8. Előadás lebonyolítása: prezentáció megosztása és vezérlése; képernyő megosztása; egyéb interaktív lehetőségek (például: rajztábla); távoli segítségnyújtás.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9. Csapatmunka: privát “chat alapú” csatorna egy projekt résztvevői számára; állományok megosztása ezen csatornán belül; együttműködés a megosztott állományok egyidejű szerkesztésével.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10. A tudásszint felmérésének és a számonkérés lehetőségei (online vizsgáztatás, feladatok közzététele, tesztek készítése, pontozás és visszajelzés)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11. Releváns szakterületekhez kapcsolódó - oktatást segítő - eszközök és platformok bemutatása (</a:t>
            </a:r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PhET</a:t>
            </a: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, valamint </a:t>
            </a:r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GeoGebra</a:t>
            </a: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 online tananyagok, stb.). </a:t>
            </a:r>
          </a:p>
          <a:p>
            <a:pPr marL="457200" lvl="1" indent="0">
              <a:buNone/>
            </a:pP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12. Videómegosztó oldalak használata (videó tananyag közzététele, láthatóság/elérhetőség, megosztása a választott célcsoporttal - adott platformon belül). 13. További hasznos és érdekes platformok, melyek kreatív módon alkalmazhatóak online oktatáshoz (például: </a:t>
            </a:r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GatherTown</a:t>
            </a: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de-DE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77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-993" r="19697" b="1"/>
          <a:stretch/>
        </p:blipFill>
        <p:spPr>
          <a:xfrm>
            <a:off x="6515100" y="520701"/>
            <a:ext cx="5384800" cy="5832290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5408612" cy="99060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… + egy a hallgatói lemorzsolódást csökkentő javaslat </a:t>
            </a:r>
            <a:endParaRPr lang="de-D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5408612" cy="49657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Az interaktivitást nem igénylő kurzusok esetében a hagyományos jelenléti, valamint a teljesen digitális (e-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) oktatás elegyítése, azaz a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blended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bevezetése javasolt.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Ehhez illeszkedően csökkenthető a jelenlegi kötelező kontaktórák száma, hiszen a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blended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során az adott kurzus megközelítőleg harmad része a digitális térben zajlik.</a:t>
            </a:r>
          </a:p>
        </p:txBody>
      </p:sp>
    </p:spTree>
    <p:extLst>
      <p:ext uri="{BB962C8B-B14F-4D97-AF65-F5344CB8AC3E}">
        <p14:creationId xmlns:p14="http://schemas.microsoft.com/office/powerpoint/2010/main" val="323731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750" y="200025"/>
            <a:ext cx="11112500" cy="1325563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A pedagógusjelöltek pályaszocializációjának és -orientációjának támogatása: a pedagógiai-pszichológiai felkészítés modulja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038078"/>
              </p:ext>
            </p:extLst>
          </p:nvPr>
        </p:nvGraphicFramePr>
        <p:xfrm>
          <a:off x="298449" y="1351240"/>
          <a:ext cx="11595101" cy="4861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4624">
                  <a:extLst>
                    <a:ext uri="{9D8B030D-6E8A-4147-A177-3AD203B41FA5}">
                      <a16:colId xmlns:a16="http://schemas.microsoft.com/office/drawing/2014/main" val="426536708"/>
                    </a:ext>
                  </a:extLst>
                </a:gridCol>
                <a:gridCol w="1284624">
                  <a:extLst>
                    <a:ext uri="{9D8B030D-6E8A-4147-A177-3AD203B41FA5}">
                      <a16:colId xmlns:a16="http://schemas.microsoft.com/office/drawing/2014/main" val="4096302053"/>
                    </a:ext>
                  </a:extLst>
                </a:gridCol>
                <a:gridCol w="1292996">
                  <a:extLst>
                    <a:ext uri="{9D8B030D-6E8A-4147-A177-3AD203B41FA5}">
                      <a16:colId xmlns:a16="http://schemas.microsoft.com/office/drawing/2014/main" val="1596649096"/>
                    </a:ext>
                  </a:extLst>
                </a:gridCol>
                <a:gridCol w="1292996">
                  <a:extLst>
                    <a:ext uri="{9D8B030D-6E8A-4147-A177-3AD203B41FA5}">
                      <a16:colId xmlns:a16="http://schemas.microsoft.com/office/drawing/2014/main" val="801420641"/>
                    </a:ext>
                  </a:extLst>
                </a:gridCol>
                <a:gridCol w="705811">
                  <a:extLst>
                    <a:ext uri="{9D8B030D-6E8A-4147-A177-3AD203B41FA5}">
                      <a16:colId xmlns:a16="http://schemas.microsoft.com/office/drawing/2014/main" val="83109651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415338301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136619"/>
                    </a:ext>
                  </a:extLst>
                </a:gridCol>
                <a:gridCol w="889271">
                  <a:extLst>
                    <a:ext uri="{9D8B030D-6E8A-4147-A177-3AD203B41FA5}">
                      <a16:colId xmlns:a16="http://schemas.microsoft.com/office/drawing/2014/main" val="1130970577"/>
                    </a:ext>
                  </a:extLst>
                </a:gridCol>
                <a:gridCol w="692203">
                  <a:extLst>
                    <a:ext uri="{9D8B030D-6E8A-4147-A177-3AD203B41FA5}">
                      <a16:colId xmlns:a16="http://schemas.microsoft.com/office/drawing/2014/main" val="2313057428"/>
                    </a:ext>
                  </a:extLst>
                </a:gridCol>
                <a:gridCol w="965038">
                  <a:extLst>
                    <a:ext uri="{9D8B030D-6E8A-4147-A177-3AD203B41FA5}">
                      <a16:colId xmlns:a16="http://schemas.microsoft.com/office/drawing/2014/main" val="2598694950"/>
                    </a:ext>
                  </a:extLst>
                </a:gridCol>
                <a:gridCol w="965038">
                  <a:extLst>
                    <a:ext uri="{9D8B030D-6E8A-4147-A177-3AD203B41FA5}">
                      <a16:colId xmlns:a16="http://schemas.microsoft.com/office/drawing/2014/main" val="2123730554"/>
                    </a:ext>
                  </a:extLst>
                </a:gridCol>
              </a:tblGrid>
              <a:tr h="1822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Félévek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3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10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299853232"/>
                  </a:ext>
                </a:extLst>
              </a:tr>
              <a:tr h="625862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Pedagógiai, pszichológiai elméleti és gyakorlati ismeretek + pályaismeret, pályaszocializáció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Pszichológia pedagógusoknak I 3 kr. </a:t>
                      </a:r>
                      <a:endParaRPr lang="hu-HU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Pszichológia pedagógusoknak II 3 kr.</a:t>
                      </a:r>
                      <a:endParaRPr lang="hu-HU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Pszichológia pedagógusoknak III 3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1390646755"/>
                  </a:ext>
                </a:extLst>
              </a:tr>
              <a:tr h="9111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Pedagógiai nézetek és tanórai kommunikáció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+ 2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Problématörténet és komparatív ismeretek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+ 1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Tanulás és tanítás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+ 1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Nevelés és iskola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 + 2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Iskola és társadalom 3 kr.</a:t>
                      </a:r>
                      <a:endParaRPr lang="hu-HU" sz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Az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inklúzió</a:t>
                      </a: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szemlélete és gyakorlata 2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Szab.vál</a:t>
                      </a: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Kísérőszem.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hu-HU" sz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kr.</a:t>
                      </a:r>
                      <a:endParaRPr lang="hu-HU" sz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extLst>
                  <a:ext uri="{0D108BD9-81ED-4DB2-BD59-A6C34878D82A}">
                    <a16:rowId xmlns:a16="http://schemas.microsoft.com/office/drawing/2014/main" val="2767119718"/>
                  </a:ext>
                </a:extLst>
              </a:tr>
              <a:tr h="30290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pályaismereti és pályaszocializációs gyakorlatok</a:t>
                      </a:r>
                      <a:r>
                        <a:rPr lang="hu-H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: 1-4. félévben 6 kredit értékben a képzéssel párhuzamosan folyó, különböző típusú partnerintézményekben, saját szakpárjaihoz is tartozó órákon, foglakozásokon végzett, az ajánlott tantervben meghatározottak szerinti társas gyakorlatok a pedagógiai és pszichológiai szakterületek oktatóinak vezetésével, kurzushoz kapcsolódva.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pályaismereti, pályaszocializációs gyakorlatok célja, hogy a hallgatók tanári nézőpontból megfigyeljék az iskola világát, megfigyeljék az intézményi környezetet, infrastruktúrát, különböző iskolatípusokban tanórákon, illetve tanórán kívüli foglalkozásokon, iskolai rendezvényeken gyűjtsenek tapasztalatokat az iskola mint szervezet, mint munkahely működéséről, </a:t>
                      </a:r>
                      <a:r>
                        <a:rPr lang="hu-HU" sz="1800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 visszajelzések alapján képet formáljon saját pályaalkalmasságáról</a:t>
                      </a:r>
                      <a:r>
                        <a:rPr lang="hu-H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de-DE" sz="1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endParaRPr lang="hu-H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hu-HU" sz="140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45" marR="68345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0514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8200" y="18780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4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képzéssel párhuzamosan szervezett köznevelési gyakorlatok személyi, anyagi és oktatásszervezési feltételeinek biztosítása</a:t>
            </a:r>
            <a:endParaRPr lang="de-DE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1075"/>
          </a:xfrm>
        </p:spPr>
        <p:txBody>
          <a:bodyPr>
            <a:normAutofit/>
          </a:bodyPr>
          <a:lstStyle/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rgbClr val="012851"/>
              </a:buClr>
              <a:buSzPts val="2000"/>
              <a:buNone/>
            </a:pPr>
            <a:r>
              <a:rPr lang="hu-HU" sz="1800" b="1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Célok: vonzóbb tanárképzés, kisebb lemorzsolódás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 Gyakorlatorientált felkészítés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 A gyakorlatok integrálása a képzés teljes időtartamába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Clr>
                <a:srgbClr val="012851"/>
              </a:buClr>
              <a:buSzPts val="2000"/>
              <a:buNone/>
            </a:pPr>
            <a:r>
              <a:rPr lang="hu-HU" sz="1800" b="1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Kihívások: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A gyakorlati rendszer koherenciájának a kialakítása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Kapcsolatépítés több partnerintézménnyel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Kapcsolatépítés a partnerintézmények, a gyakorlóintézmények és az egyetem között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Az egyetemi képzés és a gyakorlatok harmóniája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A kapacitások kihasználása a gyakorlóhelyeken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Több oktatói feladat pl. a szakmódszertant oktatók esetében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Több szervezés a Tanárképző Központ oldalán</a:t>
            </a:r>
          </a:p>
          <a:p>
            <a:pPr marL="914400" lvl="5" indent="-457200">
              <a:lnSpc>
                <a:spcPct val="114000"/>
              </a:lnSpc>
              <a:buClr>
                <a:srgbClr val="012851"/>
              </a:buClr>
              <a:buSzPts val="2000"/>
              <a:buFont typeface="Courier New" panose="02070309020205020404" pitchFamily="49" charset="0"/>
              <a:buChar char="o"/>
            </a:pPr>
            <a:r>
              <a:rPr lang="hu-HU" dirty="0">
                <a:solidFill>
                  <a:srgbClr val="012851"/>
                </a:solidFill>
                <a:latin typeface="Calibri" panose="020F0502020204030204" pitchFamily="34" charset="0"/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Több költség a Karok és/vagy az Egyetem költségvetésében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540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pedagógusképzés a felsőoktatás és a köznevelés közös együtthatója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pedagógusképzés alapfunkciója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 köznevelés személyi feltételeinek biztosítása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célja a pedagógusjelöltek felkészítése a különböző tudással, képességekkel, attitűdökkel, motivációval rendelkező és eltérő szociális hátterű gyerekek együttes nevelésére és oktatására. A pedagógusképzés mindenkori „megrendelője” a köznevelés a maga oktatási-nevelési és képzési céljaival és intézményrendszerével. 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Magyarországon a tanárképzés ebben az évezredben a harmadik reformját éli. A 2006-ban bevezetett Bologna-rendszerű, osztott tanárképzést 2013-ban váltotta fel az az osztatlan tanárképzés, melynek átalakítása 2019-ben került ismét napirendre.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Az új egységes tanárképzés 2022 őszén indul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megújítással kapcsolatban tudjuk, hogy nem az első és vélhetően nem is az utolsó reformot éljük át a tanárképzésben.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Ez egyrészt összefügg azzal, hogy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az oktatási-képzési igények folyamatosan változnak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hiszen az oktatás egy összetett, többváltozós folyamat, egy olyan komplex rendszer, amelynek négy meghatározó tényezője, a pedagógus, a diák, a módszer és a tananyag csakis együttesen fejleszthetők.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megújítás hátterében másrészt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a pedagógushiány kezelését célzó jogszabályi és oktatásszervezési javaslatok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kimunkálása áll: Magyarország pedagógustársadalma elöregedett, és bár elemzők szerint a tanári pálya presztízse javult az elmúlt években, a tanárképzés továbbra sem elég vonzó a fiatalok számára. </a:t>
            </a:r>
          </a:p>
        </p:txBody>
      </p:sp>
    </p:spTree>
    <p:extLst>
      <p:ext uri="{BB962C8B-B14F-4D97-AF65-F5344CB8AC3E}">
        <p14:creationId xmlns:p14="http://schemas.microsoft.com/office/powerpoint/2010/main" val="113438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87383"/>
              </p:ext>
            </p:extLst>
          </p:nvPr>
        </p:nvGraphicFramePr>
        <p:xfrm>
          <a:off x="165099" y="0"/>
          <a:ext cx="11861802" cy="6637001"/>
        </p:xfrm>
        <a:graphic>
          <a:graphicData uri="http://schemas.openxmlformats.org/drawingml/2006/table">
            <a:tbl>
              <a:tblPr/>
              <a:tblGrid>
                <a:gridCol w="1410407">
                  <a:extLst>
                    <a:ext uri="{9D8B030D-6E8A-4147-A177-3AD203B41FA5}">
                      <a16:colId xmlns:a16="http://schemas.microsoft.com/office/drawing/2014/main" val="4168743804"/>
                    </a:ext>
                  </a:extLst>
                </a:gridCol>
                <a:gridCol w="1066094">
                  <a:extLst>
                    <a:ext uri="{9D8B030D-6E8A-4147-A177-3AD203B41FA5}">
                      <a16:colId xmlns:a16="http://schemas.microsoft.com/office/drawing/2014/main" val="1439238727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60298326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906540402"/>
                    </a:ext>
                  </a:extLst>
                </a:gridCol>
                <a:gridCol w="1335497">
                  <a:extLst>
                    <a:ext uri="{9D8B030D-6E8A-4147-A177-3AD203B41FA5}">
                      <a16:colId xmlns:a16="http://schemas.microsoft.com/office/drawing/2014/main" val="3694758852"/>
                    </a:ext>
                  </a:extLst>
                </a:gridCol>
                <a:gridCol w="1433103">
                  <a:extLst>
                    <a:ext uri="{9D8B030D-6E8A-4147-A177-3AD203B41FA5}">
                      <a16:colId xmlns:a16="http://schemas.microsoft.com/office/drawing/2014/main" val="47031856"/>
                    </a:ext>
                  </a:extLst>
                </a:gridCol>
                <a:gridCol w="1536700">
                  <a:extLst>
                    <a:ext uri="{9D8B030D-6E8A-4147-A177-3AD203B41FA5}">
                      <a16:colId xmlns:a16="http://schemas.microsoft.com/office/drawing/2014/main" val="559335015"/>
                    </a:ext>
                  </a:extLst>
                </a:gridCol>
                <a:gridCol w="795846">
                  <a:extLst>
                    <a:ext uri="{9D8B030D-6E8A-4147-A177-3AD203B41FA5}">
                      <a16:colId xmlns:a16="http://schemas.microsoft.com/office/drawing/2014/main" val="1902649143"/>
                    </a:ext>
                  </a:extLst>
                </a:gridCol>
                <a:gridCol w="1109155">
                  <a:extLst>
                    <a:ext uri="{9D8B030D-6E8A-4147-A177-3AD203B41FA5}">
                      <a16:colId xmlns:a16="http://schemas.microsoft.com/office/drawing/2014/main" val="226392658"/>
                    </a:ext>
                  </a:extLst>
                </a:gridCol>
              </a:tblGrid>
              <a:tr h="18046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gyakorlatok jellemzői a KKK alapján</a:t>
                      </a:r>
                    </a:p>
                  </a:txBody>
                  <a:tcPr marL="4824" marR="4824" marT="482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97745"/>
                  </a:ext>
                </a:extLst>
              </a:tr>
              <a:tr h="66524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gyakorlat típusa a KKK alapján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Kreditérték a KKK szerint (65/2021 ITM és 8/2013 EMMI-rendelet 1. sz. melléklete)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Félév a KKK szerint  (65/2021 ITM és 8/2013 EMMI-rendelet 1. sz. melléklete)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PTE tanterv szerint 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Hely a KKK szerint  (65/2021 ITM és 8/2013 EMMI-rendelet 1. sz. melléklete)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 TK javaslata a helyre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Szakmai felelős a KKK szerint  (65/2021 ITM és 8/2013 EMMI-rendelet 1. sz. melléklete)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Szervező 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Jelleg a KKK szerint  (65/2021 ITM és 8/2013 EMMI-rendelet 1. sz. melléklete)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706079"/>
                  </a:ext>
                </a:extLst>
              </a:tr>
              <a:tr h="740217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Pályaismereti és pályaszocializációs gyakorlatok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kredit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1–4. félév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1-4. félév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különböző típusú partnerintézményekben, saját szakpárjaihoz is tartozó órákon, foglalkozásokon végzett gyakorlat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PTE gyakorló- és partnerintézményei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pedagógiai és pszichológiai szakterületek oktatóinak vezetésével, kurzushoz kapcsolódva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TK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az ajánlott tantervben meghatározottak szerinti társas gyakorlatok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312107"/>
                  </a:ext>
                </a:extLst>
              </a:tr>
              <a:tr h="415776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Tanítási gyakorlatok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kredit összesen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3–9. félév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iskolában végzett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szakmódszertani szakterületek támogatásával, vezetőtanár irányításával 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TK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társas vagy egyéni tanítás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75548"/>
                  </a:ext>
                </a:extLst>
              </a:tr>
              <a:tr h="15159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tanítási gyakorlat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8–10 kredit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3–7. félév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5. félév szaktárgyi csoportos hospitálás, pedagógiai </a:t>
                      </a:r>
                      <a:r>
                        <a:rPr lang="hu-HU" sz="105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aszzisztensi</a:t>
                      </a:r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feladatok ellátása, a megfigyelt órák </a:t>
                      </a:r>
                      <a:r>
                        <a:rPr lang="hu-HU" sz="105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altenatív</a:t>
                      </a:r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megvalósításának tervezése, </a:t>
                      </a:r>
                      <a:r>
                        <a:rPr lang="hu-HU" sz="105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mikrotanítás</a:t>
                      </a:r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, felzárkóztatás tartása mindkét szakterülethez kapcsolódóan a szakterületekhez kapcsolódóan  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partnerintézményben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PTE gyakorlóintézményei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387340"/>
                  </a:ext>
                </a:extLst>
              </a:tr>
              <a:tr h="138930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6–7. félév szaktárgyi társas hospitálás, </a:t>
                      </a:r>
                      <a:r>
                        <a:rPr lang="hu-HU" sz="105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teamteaching</a:t>
                      </a:r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; hospitálás különleges bánásmódot igénylő tanulók (SNI, BTMN, tehetséges tanulók) foglalkozásán, órarészlet tartása szakonként más-más félévben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partnerintézményben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PTE gyakorlóintézményei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407222"/>
                  </a:ext>
                </a:extLst>
              </a:tr>
              <a:tr h="4661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szaktárgyi tanítási gyakorlat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2–4 kredit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8–9. félév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8–9. félév önálló szaktárgyi tanítási gyakorlat szakonként másik félévben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gyakorlóintézményben vagy felkészült partnerintézményben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PTE gyakorlóintézményei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770460"/>
                  </a:ext>
                </a:extLst>
              </a:tr>
              <a:tr h="1059625"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Összefüggő egyéni iskolai gyakorlat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kredit (része a portfólió készítése)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félév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10. félévben szakpáron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partneriskolában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PTE partnerintézményei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 pedagógiai és a pszichológiai, valamint a szakmódszertani szakterületek kísérő kurzusainak támogatásával, mentortanár irányításával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9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TK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szakos mentor, konzulens támogatásával egyéni gyakorlat</a:t>
                      </a:r>
                    </a:p>
                  </a:txBody>
                  <a:tcPr marL="4824" marR="4824" marT="48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965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97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Összegzés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43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012851"/>
              </a:buClr>
              <a:buSzPts val="2000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Egyetlen oktatási rendszer sem tudja felülmúlni a tanárai minőségét, ezért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tanárképzés átalakításának elsődleges célja csakis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kiváló tanáregyéniségek kiművelése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lehet.</a:t>
            </a:r>
          </a:p>
          <a:p>
            <a:pPr>
              <a:lnSpc>
                <a:spcPct val="120000"/>
              </a:lnSpc>
              <a:spcBef>
                <a:spcPts val="600"/>
              </a:spcBef>
              <a:buClr>
                <a:srgbClr val="012851"/>
              </a:buClr>
              <a:buSzPts val="2000"/>
            </a:pP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Hagyomány és innováció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A tanárképzés szervezeti széttagoltság ellenére az együttes tartalomfejlesztés a cél a szaktudományos és a tanári felkészítésben.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módszertani fejlesztés elsősorban a megváltozott társadalmi igényeknek, a digitális világ kihívásainak, valamint a köznevelés innováció-orientált fókuszainak új tartalmi elemekké transzformált megjelenítését célozza. </a:t>
            </a:r>
            <a:endParaRPr lang="hu-HU" dirty="0">
              <a:solidFill>
                <a:schemeClr val="accent1">
                  <a:lumMod val="50000"/>
                </a:schemeClr>
              </a:solidFill>
              <a:ea typeface="Open Sans" panose="020B0606030504020204"/>
              <a:cs typeface="Calibri" panose="020F0502020204030204" pitchFamily="34" charset="0"/>
              <a:sym typeface="Open Sans" panose="020B0606030504020204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12851"/>
              </a:buClr>
              <a:buSzPts val="2000"/>
            </a:pPr>
            <a:r>
              <a:rPr lang="hu-HU" i="1" dirty="0">
                <a:solidFill>
                  <a:schemeClr val="accent1">
                    <a:lumMod val="50000"/>
                  </a:schemeClr>
                </a:solidFill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Fókuszban a hallgatói eredményesség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ea typeface="Open Sans" panose="020B0606030504020204"/>
                <a:cs typeface="Calibri" panose="020F0502020204030204" pitchFamily="34" charset="0"/>
                <a:sym typeface="Open Sans" panose="020B0606030504020204"/>
              </a:rPr>
              <a:t>: A tanárjelöltek pályaorientációjának erősítése, a lemorzsolódók és pályaelhagyók számának csökkentése érdekében elengedhetetlen a tanárképzés összes szereplőjének  együttműködése, a kapcsolatépítés a partnerintézmények, a gyakorlóintézmények és az egyetem között, az egyetemi képzés és a gyakorlatok harmóniájának megteremtése.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12851"/>
              </a:buClr>
              <a:buSzPts val="2000"/>
            </a:pPr>
            <a:endParaRPr lang="hu-HU" dirty="0">
              <a:solidFill>
                <a:schemeClr val="accent1">
                  <a:lumMod val="50000"/>
                </a:schemeClr>
              </a:solidFill>
              <a:ea typeface="Open Sans" panose="020B0606030504020204"/>
              <a:cs typeface="Calibri" panose="020F0502020204030204" pitchFamily="34" charset="0"/>
              <a:sym typeface="Open Sans" panose="020B0606030504020204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</a:pP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62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5"/>
          <p:cNvSpPr>
            <a:spLocks noGrp="1"/>
          </p:cNvSpPr>
          <p:nvPr>
            <p:ph type="body" idx="4294967295"/>
          </p:nvPr>
        </p:nvSpPr>
        <p:spPr>
          <a:xfrm>
            <a:off x="723900" y="5224463"/>
            <a:ext cx="10515600" cy="150018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3" name="Ellipszis 2"/>
          <p:cNvSpPr/>
          <p:nvPr/>
        </p:nvSpPr>
        <p:spPr>
          <a:xfrm>
            <a:off x="2667572" y="1083661"/>
            <a:ext cx="2082805" cy="1054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Szakmódszertant oktatók</a:t>
            </a:r>
            <a:endParaRPr lang="de-DE" sz="1200" dirty="0"/>
          </a:p>
        </p:txBody>
      </p:sp>
      <p:sp>
        <p:nvSpPr>
          <p:cNvPr id="2" name="Ellipszis 1"/>
          <p:cNvSpPr/>
          <p:nvPr/>
        </p:nvSpPr>
        <p:spPr>
          <a:xfrm>
            <a:off x="5049838" y="1977231"/>
            <a:ext cx="2019300" cy="109616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PTE tanárjelölt</a:t>
            </a:r>
            <a:endParaRPr lang="de-DE" dirty="0"/>
          </a:p>
        </p:txBody>
      </p:sp>
      <p:sp>
        <p:nvSpPr>
          <p:cNvPr id="7" name="Ellipszis 6"/>
          <p:cNvSpPr/>
          <p:nvPr/>
        </p:nvSpPr>
        <p:spPr>
          <a:xfrm>
            <a:off x="2595921" y="2721754"/>
            <a:ext cx="2146300" cy="115173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PTE gyakorlóintézmények</a:t>
            </a:r>
          </a:p>
          <a:p>
            <a:pPr algn="ctr"/>
            <a:r>
              <a:rPr lang="hu-HU" sz="1200" dirty="0"/>
              <a:t> vezetőtanárok</a:t>
            </a:r>
            <a:endParaRPr lang="de-DE" sz="1200" dirty="0"/>
          </a:p>
        </p:txBody>
      </p:sp>
      <p:sp>
        <p:nvSpPr>
          <p:cNvPr id="8" name="Ellipszis 7"/>
          <p:cNvSpPr/>
          <p:nvPr/>
        </p:nvSpPr>
        <p:spPr>
          <a:xfrm>
            <a:off x="5063499" y="277153"/>
            <a:ext cx="1943100" cy="1003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BTK, TTK, ETK, MK szaktudományos felkészítők</a:t>
            </a:r>
            <a:endParaRPr lang="de-DE" sz="1200" dirty="0"/>
          </a:p>
        </p:txBody>
      </p:sp>
      <p:sp>
        <p:nvSpPr>
          <p:cNvPr id="9" name="Ellipszis 8"/>
          <p:cNvSpPr/>
          <p:nvPr/>
        </p:nvSpPr>
        <p:spPr>
          <a:xfrm>
            <a:off x="7368598" y="1105719"/>
            <a:ext cx="2082800" cy="9866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Pedagógiai és pszichológiai elméleti és gyakorlati tárgyak oktatói</a:t>
            </a:r>
            <a:endParaRPr lang="de-DE" sz="1200" dirty="0"/>
          </a:p>
        </p:txBody>
      </p:sp>
      <p:sp>
        <p:nvSpPr>
          <p:cNvPr id="10" name="Ellipszis 9"/>
          <p:cNvSpPr/>
          <p:nvPr/>
        </p:nvSpPr>
        <p:spPr>
          <a:xfrm>
            <a:off x="7435353" y="2638071"/>
            <a:ext cx="2082800" cy="11080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/>
              <a:t>PTE partnerintézmények mentorok</a:t>
            </a:r>
            <a:endParaRPr lang="de-DE" sz="1200" dirty="0"/>
          </a:p>
        </p:txBody>
      </p:sp>
      <p:sp>
        <p:nvSpPr>
          <p:cNvPr id="11" name="Ellipszis 10"/>
          <p:cNvSpPr/>
          <p:nvPr/>
        </p:nvSpPr>
        <p:spPr>
          <a:xfrm>
            <a:off x="5010944" y="3646098"/>
            <a:ext cx="2019300" cy="1096170"/>
          </a:xfrm>
          <a:prstGeom prst="ellipse">
            <a:avLst/>
          </a:prstGeom>
          <a:solidFill>
            <a:srgbClr val="A771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Tanárképző Központ</a:t>
            </a:r>
            <a:endParaRPr lang="de-DE" sz="1200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11"/>
          <p:cNvCxnSpPr>
            <a:stCxn id="3" idx="7"/>
            <a:endCxn id="8" idx="2"/>
          </p:cNvCxnSpPr>
          <p:nvPr/>
        </p:nvCxnSpPr>
        <p:spPr>
          <a:xfrm flipV="1">
            <a:off x="4445357" y="778803"/>
            <a:ext cx="618142" cy="45922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>
            <a:stCxn id="8" idx="6"/>
            <a:endCxn id="9" idx="1"/>
          </p:cNvCxnSpPr>
          <p:nvPr/>
        </p:nvCxnSpPr>
        <p:spPr>
          <a:xfrm>
            <a:off x="7006599" y="778803"/>
            <a:ext cx="667018" cy="4714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8" idx="4"/>
            <a:endCxn id="2" idx="0"/>
          </p:cNvCxnSpPr>
          <p:nvPr/>
        </p:nvCxnSpPr>
        <p:spPr>
          <a:xfrm>
            <a:off x="6035049" y="1280453"/>
            <a:ext cx="24439" cy="696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>
            <a:stCxn id="3" idx="4"/>
            <a:endCxn id="7" idx="0"/>
          </p:cNvCxnSpPr>
          <p:nvPr/>
        </p:nvCxnSpPr>
        <p:spPr>
          <a:xfrm flipH="1">
            <a:off x="3669071" y="2137761"/>
            <a:ext cx="39904" cy="58399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>
            <a:stCxn id="7" idx="5"/>
            <a:endCxn id="11" idx="2"/>
          </p:cNvCxnSpPr>
          <p:nvPr/>
        </p:nvCxnSpPr>
        <p:spPr>
          <a:xfrm>
            <a:off x="4427903" y="3704820"/>
            <a:ext cx="583041" cy="4893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>
            <a:stCxn id="11" idx="6"/>
            <a:endCxn id="10" idx="3"/>
          </p:cNvCxnSpPr>
          <p:nvPr/>
        </p:nvCxnSpPr>
        <p:spPr>
          <a:xfrm flipV="1">
            <a:off x="7030244" y="3583872"/>
            <a:ext cx="710128" cy="6103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/>
          <p:cNvCxnSpPr>
            <a:stCxn id="10" idx="0"/>
            <a:endCxn id="9" idx="4"/>
          </p:cNvCxnSpPr>
          <p:nvPr/>
        </p:nvCxnSpPr>
        <p:spPr>
          <a:xfrm flipH="1" flipV="1">
            <a:off x="8409998" y="2092350"/>
            <a:ext cx="66755" cy="5457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stCxn id="2" idx="4"/>
            <a:endCxn id="11" idx="0"/>
          </p:cNvCxnSpPr>
          <p:nvPr/>
        </p:nvCxnSpPr>
        <p:spPr>
          <a:xfrm flipH="1">
            <a:off x="6020594" y="3073400"/>
            <a:ext cx="38894" cy="572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Kép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042" y="4064603"/>
            <a:ext cx="3545179" cy="2704488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144" y="3757463"/>
            <a:ext cx="3573346" cy="3100537"/>
          </a:xfrm>
          <a:prstGeom prst="rect">
            <a:avLst/>
          </a:prstGeom>
        </p:spPr>
      </p:pic>
      <p:cxnSp>
        <p:nvCxnSpPr>
          <p:cNvPr id="103" name="Egyenes összekötő 102"/>
          <p:cNvCxnSpPr>
            <a:stCxn id="11" idx="3"/>
          </p:cNvCxnSpPr>
          <p:nvPr/>
        </p:nvCxnSpPr>
        <p:spPr>
          <a:xfrm flipH="1">
            <a:off x="3352800" y="4581738"/>
            <a:ext cx="1953864" cy="73322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Egyenes összekötő 107"/>
          <p:cNvCxnSpPr>
            <a:stCxn id="11" idx="5"/>
          </p:cNvCxnSpPr>
          <p:nvPr/>
        </p:nvCxnSpPr>
        <p:spPr>
          <a:xfrm>
            <a:off x="6734524" y="4581738"/>
            <a:ext cx="2833464" cy="59828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2" name="Lefelé nyíl 111"/>
          <p:cNvSpPr/>
          <p:nvPr/>
        </p:nvSpPr>
        <p:spPr>
          <a:xfrm>
            <a:off x="5792733" y="115103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Lefelé nyíl 112"/>
          <p:cNvSpPr/>
          <p:nvPr/>
        </p:nvSpPr>
        <p:spPr>
          <a:xfrm rot="18885446">
            <a:off x="4767431" y="1468040"/>
            <a:ext cx="459766" cy="1098719"/>
          </a:xfrm>
          <a:prstGeom prst="downArrow">
            <a:avLst>
              <a:gd name="adj1" fmla="val 50000"/>
              <a:gd name="adj2" fmla="val 55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Lefelé nyíl 113"/>
          <p:cNvSpPr/>
          <p:nvPr/>
        </p:nvSpPr>
        <p:spPr>
          <a:xfrm rot="14622603">
            <a:off x="4731515" y="246032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5" name="Lefelé nyíl 114"/>
          <p:cNvSpPr/>
          <p:nvPr/>
        </p:nvSpPr>
        <p:spPr>
          <a:xfrm rot="3096712">
            <a:off x="6899788" y="153472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9" name="Lefelé nyíl 118"/>
          <p:cNvSpPr/>
          <p:nvPr/>
        </p:nvSpPr>
        <p:spPr>
          <a:xfrm rot="10800000">
            <a:off x="5808102" y="28882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" name="Lefelé nyíl 119"/>
          <p:cNvSpPr/>
          <p:nvPr/>
        </p:nvSpPr>
        <p:spPr>
          <a:xfrm rot="7062107">
            <a:off x="6976552" y="24702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786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Köszönöm a figyelmet!</a:t>
            </a:r>
            <a:endParaRPr lang="de-DE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46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Helyzetkép 2019</a:t>
            </a:r>
            <a:endParaRPr lang="de-DE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fejlesztés kiindulópontjául szolgáló helyzetkép olyan súlyos problémákat vetett fel, melyek megoldása alapvető társadalmi érdek, ezért a beavatkozási javaslatok egy része indokoltnak és messzemenően támogathatónak látszott. Ilyenek voltak például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tanári pálya irányába történő orientáció erősítése,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tanárképzés rendszerszerű fejlesztése,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szakmódszertani felkészítés szerepének növelése és a szakmódszertant oktatók kiemelt támogatása,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gyakorlatorientált felkészítés erősítése, a diszciplináris és pedagógiai-pszichológiai elméleti felkészítés és a gyakorlatok párhuzamának kialakítása,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az összefüggő egyéni tanítási gyakorlat gyakornoki időbe történő beszámítása és a felsőoktatási képzés időtartamának ezzel párhuzamos csökkentése,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mentorok órakedvezményének biztosítása, 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tanárképzés felsőoktatási intézményi (személyi, tárgyi) feltételeinek javítása és</a:t>
            </a:r>
          </a:p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pedagógus-továbbképzés rendszerének átalakítása.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882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A tanárképzés megújításának törvényi háttere</a:t>
            </a:r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449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83344" y="746127"/>
            <a:ext cx="11425311" cy="622010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 tanárképzés rendszeréről, a szakosodás rendjéről és a tanárszakok jegyzékéről szóló 283/2012. (X. 4.) Korm. rendelet módosítása - a 538/2021. (IX. 15.) Korm. rendelet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92368" y="1882287"/>
            <a:ext cx="113526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képzési idő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tanári mesterszakon: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az osztatlan kétszakos tanárképzésben </a:t>
            </a:r>
            <a:r>
              <a:rPr lang="hu-HU" sz="2000" i="1" dirty="0">
                <a:solidFill>
                  <a:schemeClr val="accent1">
                    <a:lumMod val="50000"/>
                  </a:schemeClr>
                </a:solidFill>
              </a:rPr>
              <a:t>egységesen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10 félév (47 közismereti tanárszak), a zeneművészeti kétszakos tanárképzésben 12 félév (zenetanár, zeneművésztanár),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az osztott egyszakos képzésben közismereti, szakmai és művészeti tanárszakon 2-4 félév,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az adott tanárszak szakterülete szerinti nem tanári mesterszakkal, illetve osztatlan szakkal párhuzamosan vagy a mesterfokozatot követően felvett tanári mesterszakon - 2 félév</a:t>
            </a:r>
          </a:p>
          <a:p>
            <a:pPr marL="0" indent="0" defTabSz="1218987">
              <a:buNone/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Szaktanári mesterképzés 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28 közismereti tanárszakon: </a:t>
            </a:r>
          </a:p>
          <a:p>
            <a:pPr defTabSz="1218987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az 5 éves osztatlan közismereti tanárképzésre épülő egyéves mesterképzésre a tanári munkakört betöltő sikeres minősítő vizsgával, immár Pedagógus I. besorolásba kerülő tanár jelentkezhet </a:t>
            </a:r>
          </a:p>
          <a:p>
            <a:pPr defTabSz="1218987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a középiskolákban a pedagógusnak kifejezetten az emelt szintű érettségire való felkészítésre, fakultációvezetésre az 1 éves mesterképzés elvégzését követően nyílhat mód</a:t>
            </a:r>
          </a:p>
          <a:p>
            <a:pPr defTabSz="1218987">
              <a:buFontTx/>
              <a:buChar char="-"/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</a:rPr>
              <a:t>képzés – mely kizárólag levelező és esti formában hirdethető – diszciplináris és módszertani felkészítést tartalmaz; a szakon „szaktanári” szakképzettség szerezhető. </a:t>
            </a:r>
          </a:p>
          <a:p>
            <a:endParaRPr lang="hu-H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1223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931863" y="365125"/>
            <a:ext cx="9729787" cy="622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283/2012. Korm.rend. 3§ (1)</a:t>
            </a:r>
            <a:endParaRPr lang="hu-H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838200" y="1374775"/>
            <a:ext cx="10947400" cy="4351338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„A tanári szakképzettség elemei: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tanárszak szerinti szakterületi (szaktudományos, művészeti) tudás, valamint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tanári munkához szükséges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	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ba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) pedagógiai, pszichológiai elméleti és gyakorlati tudás,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	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bb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) szakmódszertani (diszciplináris és interdiszciplináris tantárgy-pedagógiai) 	tudás, 	képesség, attitűd (viszonyulás);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c) a képzéssel párhuzamosan megszerzett pedagógiai, pszichológiai és tanítási gyakorlat,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ca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hu-HU" i="1" dirty="0">
                <a:solidFill>
                  <a:schemeClr val="accent1">
                    <a:lumMod val="50000"/>
                  </a:schemeClr>
                </a:solidFill>
              </a:rPr>
              <a:t>pályaismereti és pályaszocializációs gyakorlatok,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cb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) tanítási gyakorlatok,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	cc) a köznevelési intézményben, szakképző intézményben teljesített összefüggő 	egyéni 	iskolai gyakorlat [b)–c) pont együtt: tanári felkészítés].” </a:t>
            </a:r>
          </a:p>
        </p:txBody>
      </p:sp>
    </p:spTree>
    <p:extLst>
      <p:ext uri="{BB962C8B-B14F-4D97-AF65-F5344CB8AC3E}">
        <p14:creationId xmlns:p14="http://schemas.microsoft.com/office/powerpoint/2010/main" val="3253906961"/>
      </p:ext>
    </p:extLst>
  </p:cSld>
  <p:clrMapOvr>
    <a:masterClrMapping/>
  </p:clrMapOvr>
  <p:transition spd="med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4500" y="708025"/>
            <a:ext cx="11290300" cy="622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A tanári felkészítés közös követelményeiről és az egyes tanárszakok képzési és kimeneti követelményeiről szóló 8/2013. (I. 30.) EMMI rendelet módosítása - a </a:t>
            </a:r>
            <a:r>
              <a:rPr lang="pt-BR" sz="3200" b="1" dirty="0">
                <a:solidFill>
                  <a:schemeClr val="accent1">
                    <a:lumMod val="50000"/>
                  </a:schemeClr>
                </a:solidFill>
              </a:rPr>
              <a:t>64/2021. (XII. 29.) ITM rendelet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Tartalom hely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712468"/>
              </p:ext>
            </p:extLst>
          </p:nvPr>
        </p:nvGraphicFramePr>
        <p:xfrm>
          <a:off x="323850" y="1699766"/>
          <a:ext cx="11531600" cy="5124708"/>
        </p:xfrm>
        <a:graphic>
          <a:graphicData uri="http://schemas.openxmlformats.org/drawingml/2006/table">
            <a:tbl>
              <a:tblPr/>
              <a:tblGrid>
                <a:gridCol w="2374900">
                  <a:extLst>
                    <a:ext uri="{9D8B030D-6E8A-4147-A177-3AD203B41FA5}">
                      <a16:colId xmlns:a16="http://schemas.microsoft.com/office/drawing/2014/main" val="1305666386"/>
                    </a:ext>
                  </a:extLst>
                </a:gridCol>
                <a:gridCol w="1689100">
                  <a:extLst>
                    <a:ext uri="{9D8B030D-6E8A-4147-A177-3AD203B41FA5}">
                      <a16:colId xmlns:a16="http://schemas.microsoft.com/office/drawing/2014/main" val="3164585928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391027705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570170306"/>
                    </a:ext>
                  </a:extLst>
                </a:gridCol>
              </a:tblGrid>
              <a:tr h="598934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képzési terület</a:t>
                      </a: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új egységes 5 éves osztatlan közismereti tanárképzés kreditelosztása (10 félév)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összesen 300 kredit</a:t>
                      </a:r>
                      <a:endParaRPr kumimoji="0" lang="hu-HU" altLang="hu-HU" sz="1800" b="0" i="0" u="none" strike="noStrike" cap="none" normalizeH="0" baseline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344921"/>
                  </a:ext>
                </a:extLst>
              </a:tr>
              <a:tr h="104775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szakterület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tanárszakonként 105-105 kredit </a:t>
                      </a:r>
                      <a:r>
                        <a:rPr kumimoji="0" lang="hu-HU" altLang="hu-HU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szabadon választottakkal együtt 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 kredit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720349"/>
                  </a:ext>
                </a:extLst>
              </a:tr>
              <a:tr h="30003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szakdolgozat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kredit, amely a szakterület kreditelosztásba beletartozik 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412907"/>
                  </a:ext>
                </a:extLst>
              </a:tr>
              <a:tr h="685800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pedagógia-pszichológia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kredit </a:t>
                      </a:r>
                      <a:r>
                        <a:rPr kumimoji="0" lang="hu-HU" altLang="hu-HU" sz="14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szabadon választottakkal együtt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ebből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összefüggő féléves gyakorlatot támogató legalább 2 kredit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kredit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083429"/>
                  </a:ext>
                </a:extLst>
              </a:tr>
              <a:tr h="744538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szakmódszertan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tanárszakonként 12-12 kredit,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ebből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összefüggő féléves gyakorlatot támogató legalább 2 kredit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kollaborációs tér, oktatástechnikai innováció, mesterséges </a:t>
                      </a:r>
                      <a:r>
                        <a:rPr kumimoji="0" lang="hu-HU" altLang="hu-H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inteligencia</a:t>
                      </a: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 kredit 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kredit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9277692"/>
                  </a:ext>
                </a:extLst>
              </a:tr>
              <a:tr h="342900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képzés egészét kísérő és záró</a:t>
                      </a: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gyakorlatok</a:t>
                      </a:r>
                      <a:endParaRPr kumimoji="0" lang="hu-HU" altLang="hu-H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pályaismereti, pályaszocializációs gyakorlat</a:t>
                      </a:r>
                      <a:endParaRPr kumimoji="0" lang="hu-HU" altLang="hu-H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 kredit (félévente 2 kredit köznevelési és vagy más oktatás-nevelési környezetet biztosító intézményben a képzés 1-3. félévében) 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 kredit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2638436"/>
                  </a:ext>
                </a:extLst>
              </a:tr>
              <a:tr h="5143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tanítási gyakorlat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kredit (félévente 2 kredit köznevelési intézményben a tanulmányok 4-9. félévében, azaz 6 félév x 2 kredit =12 kredit), amelyből legalább 2, legfeljebb 4 kredit 10-15 órás szaktárgyi tanítási gyakorlat a képzés 8-9. félévében   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456337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féléves összefüggő gyakorlat (portfólió)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egy féléves összefüggő egyéni gyakorlat 20 kredit az utolsó félévben </a:t>
                      </a:r>
                    </a:p>
                  </a:txBody>
                  <a:tcPr marL="32068" marR="3206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45446"/>
                  </a:ext>
                </a:extLst>
              </a:tr>
            </a:tbl>
          </a:graphicData>
        </a:graphic>
      </p:graphicFrame>
      <p:sp>
        <p:nvSpPr>
          <p:cNvPr id="11304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49096"/>
      </p:ext>
    </p:extLst>
  </p:cSld>
  <p:clrMapOvr>
    <a:masterClrMapping/>
  </p:clrMapOvr>
  <p:transition spd="med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364" y="244011"/>
            <a:ext cx="4853353" cy="644300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524000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Segoe UI" panose="020B0502040204020203" pitchFamily="34" charset="0"/>
                <a:cs typeface="Segoe UI" panose="020B0502040204020203" pitchFamily="34" charset="0"/>
              </a:rPr>
              <a:t>OSZTATLAN KÉPZÉS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1524000" y="3093259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pályaismereti és pályaszocializációs gyakorlatok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552450" y="393305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tanítási gyakorlatok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233375" y="433461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összefüggő egyéni iskolai gyakorlat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079061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OSZTOTT KÉPZÉS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8079061" y="2537323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féléves egyszakos TANÁRKÉPZÉS párhuzamosan vagy utána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525421" y="3913749"/>
            <a:ext cx="279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utána 4 féléves egyszakos TANÁRKÉPZÉS 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6500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decel="6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decel="6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6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6" grpId="0"/>
      <p:bldP spid="1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>
                <a:solidFill>
                  <a:schemeClr val="accent1">
                    <a:lumMod val="50000"/>
                  </a:schemeClr>
                </a:solidFill>
              </a:rPr>
              <a:t>A PTE tanárképzési reformjának alapvetései</a:t>
            </a:r>
            <a:endParaRPr lang="de-DE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52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3275</Words>
  <Application>Microsoft Office PowerPoint</Application>
  <PresentationFormat>Szélesvásznú</PresentationFormat>
  <Paragraphs>262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Segoe UI</vt:lpstr>
      <vt:lpstr>Office-téma</vt:lpstr>
      <vt:lpstr>A tanárképzés  átalakításának elvei</vt:lpstr>
      <vt:lpstr>A pedagógusképzés a felsőoktatás és a köznevelés közös együtthatója</vt:lpstr>
      <vt:lpstr>Helyzetkép 2019</vt:lpstr>
      <vt:lpstr>A tanárképzés megújításának törvényi háttere</vt:lpstr>
      <vt:lpstr>A tanárképzés rendszeréről, a szakosodás rendjéről és a tanárszakok jegyzékéről szóló 283/2012. (X. 4.) Korm. rendelet módosítása - a 538/2021. (IX. 15.) Korm. rendelet</vt:lpstr>
      <vt:lpstr>283/2012. Korm.rend. 3§ (1)</vt:lpstr>
      <vt:lpstr>A tanári felkészítés közös követelményeiről és az egyes tanárszakok képzési és kimeneti követelményeiről szóló 8/2013. (I. 30.) EMMI rendelet módosítása - a 64/2021. (XII. 29.) ITM rendelet</vt:lpstr>
      <vt:lpstr>PowerPoint-bemutató</vt:lpstr>
      <vt:lpstr>A PTE tanárképzési reformjának alapvetései</vt:lpstr>
      <vt:lpstr>A PTE Intézményfejlesztési terve (2021-2024)</vt:lpstr>
      <vt:lpstr>A pedagógus életpálya képzési szakaszának tartalmi megújítása a pedagógusképzés elemeinek együttes fejlesztésével I</vt:lpstr>
      <vt:lpstr>A pedagógus életpálya képzési szakaszának tartalmi megújítása a pedagógusképzés elemeinek együttes fejlesztésével II</vt:lpstr>
      <vt:lpstr>A pedagógusképzés intézményi feltételeinek javítása – módszertani megújítás I</vt:lpstr>
      <vt:lpstr>A pedagógusképzés intézményi feltételeinek javítása – módszertani megújítás II</vt:lpstr>
      <vt:lpstr>PowerPoint-bemutató</vt:lpstr>
      <vt:lpstr>A digitális világ kihívásainak, valamint a köznevelés innováció-orientált fókuszainak új tartalmi elemekké transzformált megjelenítése: egy példa …</vt:lpstr>
      <vt:lpstr>… + egy a hallgatói lemorzsolódást csökkentő javaslat </vt:lpstr>
      <vt:lpstr>A pedagógusjelöltek pályaszocializációjának és -orientációjának támogatása: a pedagógiai-pszichológiai felkészítés modulja</vt:lpstr>
      <vt:lpstr>A képzéssel párhuzamosan szervezett köznevelési gyakorlatok személyi, anyagi és oktatásszervezési feltételeinek biztosítása</vt:lpstr>
      <vt:lpstr>PowerPoint-bemutató</vt:lpstr>
      <vt:lpstr>Összegzés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STARIN</dc:creator>
  <cp:lastModifiedBy>Dr. Vaszari Judit</cp:lastModifiedBy>
  <cp:revision>152</cp:revision>
  <dcterms:created xsi:type="dcterms:W3CDTF">2022-03-22T16:32:05Z</dcterms:created>
  <dcterms:modified xsi:type="dcterms:W3CDTF">2022-05-20T10:01:11Z</dcterms:modified>
</cp:coreProperties>
</file>