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334" r:id="rId2"/>
    <p:sldId id="281" r:id="rId3"/>
    <p:sldId id="315" r:id="rId4"/>
    <p:sldId id="316" r:id="rId5"/>
    <p:sldId id="317" r:id="rId6"/>
    <p:sldId id="318" r:id="rId7"/>
    <p:sldId id="319" r:id="rId8"/>
    <p:sldId id="320" r:id="rId9"/>
    <p:sldId id="321" r:id="rId10"/>
    <p:sldId id="322" r:id="rId11"/>
    <p:sldId id="323" r:id="rId12"/>
    <p:sldId id="324" r:id="rId13"/>
    <p:sldId id="325" r:id="rId14"/>
    <p:sldId id="326" r:id="rId15"/>
    <p:sldId id="327" r:id="rId16"/>
    <p:sldId id="328" r:id="rId17"/>
    <p:sldId id="329" r:id="rId18"/>
    <p:sldId id="330" r:id="rId19"/>
    <p:sldId id="335" r:id="rId20"/>
    <p:sldId id="336" r:id="rId21"/>
    <p:sldId id="337" r:id="rId22"/>
    <p:sldId id="338" r:id="rId23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208"/>
  </p:normalViewPr>
  <p:slideViewPr>
    <p:cSldViewPr snapToGrid="0" snapToObjects="1">
      <p:cViewPr varScale="1">
        <p:scale>
          <a:sx n="112" d="100"/>
          <a:sy n="112" d="100"/>
        </p:scale>
        <p:origin x="5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5EAE3-5B8D-4F4E-8D79-55A24BD8C5EE}" type="datetimeFigureOut">
              <a:rPr lang="hu-HU" smtClean="0"/>
              <a:t>2022. 05. 25.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C7D557-EA51-3A4A-ABF8-3241CE5C7A2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3750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B6485E1-F448-473C-4453-F68077A7A7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CF50DD3D-38A2-319B-A21F-52986E5AE0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EC8943D0-EDB7-C66E-6F2A-B0BDEB6A8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9644C-FD84-7944-9F52-4D5389AEF034}" type="datetimeFigureOut">
              <a:rPr lang="hu-HU" smtClean="0"/>
              <a:t>2022. 05. 25.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044E5AE-FC11-AE65-1542-D29BEE8AF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BC81F23-154D-857B-2E56-906954A60B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57A2A-0D98-E14D-85F7-B92D6C1BE4F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60268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59FE7489-430E-A8E8-B539-6DFAF6E6DE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083F0717-D21A-AD87-3954-20689886D5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0D1DAF9-F3D6-E309-000E-C479732DD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9644C-FD84-7944-9F52-4D5389AEF034}" type="datetimeFigureOut">
              <a:rPr lang="hu-HU" smtClean="0"/>
              <a:t>2022. 05. 25.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3AB24725-770E-1A71-1BD6-1A1C62DFC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36B480DC-0ABB-A00C-E25E-DEF00C012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57A2A-0D98-E14D-85F7-B92D6C1BE4F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50601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F9FA4BB6-F158-57C2-4AF1-58DA1C4F39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FF617F95-E1CB-5AE3-EFD4-F97F45AC79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831F1EB4-0321-EBC0-F17B-F9FDFC499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9644C-FD84-7944-9F52-4D5389AEF034}" type="datetimeFigureOut">
              <a:rPr lang="hu-HU" smtClean="0"/>
              <a:t>2022. 05. 25.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691B75C-B488-91C0-FB7D-F29E8F4AC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24B11251-F7F3-AD60-C266-B3279AFEE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57A2A-0D98-E14D-85F7-B92D6C1BE4F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45699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5A8154F-DC24-4956-63AB-6C7EE22C8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C2A2B139-937E-77C1-12D1-8836083345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CE62B830-4117-6FC9-C7F2-EA38DFB59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9644C-FD84-7944-9F52-4D5389AEF034}" type="datetimeFigureOut">
              <a:rPr lang="hu-HU" smtClean="0"/>
              <a:t>2022. 05. 25.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CF1824E3-104E-DBCB-5B6D-0B03FE64D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94E9A7FA-D883-4381-3A9D-E8FA3A5D6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57A2A-0D98-E14D-85F7-B92D6C1BE4F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623613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64EE343-4616-4D39-02FB-52A9DB249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6A411857-F9F1-E561-F4D8-373B41E636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CB9A06C6-0684-D3EA-B074-299A9A783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9644C-FD84-7944-9F52-4D5389AEF034}" type="datetimeFigureOut">
              <a:rPr lang="hu-HU" smtClean="0"/>
              <a:t>2022. 05. 25.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99ED5E49-023A-7F1A-91A1-F7EEAF0EE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B5DEDEF8-4777-EE35-FFC4-872353B78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57A2A-0D98-E14D-85F7-B92D6C1BE4F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10919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CE2649A0-A266-5FAB-4FAF-F208330DB2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025C444-BAFC-19CB-CAE4-69DD98E2B2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72E16F18-779D-B410-A0B1-78A7CEAD34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8B2657D1-450F-0C7B-4FF5-9BA676CDBA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9644C-FD84-7944-9F52-4D5389AEF034}" type="datetimeFigureOut">
              <a:rPr lang="hu-HU" smtClean="0"/>
              <a:t>2022. 05. 25.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43720758-6E7F-2FA1-63CF-B56BA1C1B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467D90D0-DAF5-21FE-74AD-0FF3494C6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57A2A-0D98-E14D-85F7-B92D6C1BE4F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34184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339F5AB-5719-D87F-DCCF-6B5D18367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A15FF49D-C3B5-0CD4-8E9C-8D26E1039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CF5380C1-E9A9-DC40-E3C2-D5D8592966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5CAADD05-C7FD-FBD1-6BA6-5CBC93FFCD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F527CEC1-6DB5-DF79-976A-033E9D50FE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10EDF360-A0E2-33BD-6DA7-14F12B154D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9644C-FD84-7944-9F52-4D5389AEF034}" type="datetimeFigureOut">
              <a:rPr lang="hu-HU" smtClean="0"/>
              <a:t>2022. 05. 25.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EB64E4A3-B607-89AF-9D63-6D3E30606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6750AEAE-1C60-2C27-2935-55EAAC612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57A2A-0D98-E14D-85F7-B92D6C1BE4F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588842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4C6046C-91A1-8CC5-60F1-E2655E2F5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1A28086A-C2E5-F6F3-3EBB-9CECC38D6F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9644C-FD84-7944-9F52-4D5389AEF034}" type="datetimeFigureOut">
              <a:rPr lang="hu-HU" smtClean="0"/>
              <a:t>2022. 05. 25.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A667B85F-8C56-CD14-3B51-38C6B723B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E4F531CB-21A9-084F-7D15-558D77E93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57A2A-0D98-E14D-85F7-B92D6C1BE4F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95925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E0535199-8B76-2DD5-DB26-4B0FC8AA6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9644C-FD84-7944-9F52-4D5389AEF034}" type="datetimeFigureOut">
              <a:rPr lang="hu-HU" smtClean="0"/>
              <a:t>2022. 05. 25.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0B60B0EE-F3EB-C484-6463-FE3506C3DB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62FDE6AC-11CC-BB4A-9633-53CFFD827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57A2A-0D98-E14D-85F7-B92D6C1BE4F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9992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9478788-AD07-F8B7-4EE7-8D6BC964F1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D4ED65A-1A78-11A3-240F-5CBB60B7D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A79DF07-CA91-47DD-12D6-C4D17667F5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213AE0E9-8225-6A3B-9DDA-08C38F688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9644C-FD84-7944-9F52-4D5389AEF034}" type="datetimeFigureOut">
              <a:rPr lang="hu-HU" smtClean="0"/>
              <a:t>2022. 05. 25.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55F3ECA0-A5AF-D585-A729-B8D215AF4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8BE0DC03-529F-1076-C29C-13FFC88F01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57A2A-0D98-E14D-85F7-B92D6C1BE4F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0162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7465B9D-2739-12C1-71D2-969C0F283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ECC62EEA-F0A6-0DE2-7567-0BC8F8A8A7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A5C0BBBB-7C9E-7774-0E05-87EA86C2F2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4AD98D76-392B-4CFD-9695-B4FB50E5B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09644C-FD84-7944-9F52-4D5389AEF034}" type="datetimeFigureOut">
              <a:rPr lang="hu-HU" smtClean="0"/>
              <a:t>2022. 05. 25.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BA6552AD-DC71-3899-0EF9-870291CD2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8F65E26A-56E1-8D40-8A1A-667849AAB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E57A2A-0D98-E14D-85F7-B92D6C1BE4F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09276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CDDAD207-137C-0DBB-BA63-C77996671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DB541EAA-2705-78AD-8AF5-F70FFCEB02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64A7B05B-B1A8-FB26-21AA-2B606A142E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9644C-FD84-7944-9F52-4D5389AEF034}" type="datetimeFigureOut">
              <a:rPr lang="hu-HU" smtClean="0"/>
              <a:t>2022. 05. 25.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7399D075-6B19-1F92-CEDF-4358299B85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DA611BBD-152E-9FFE-D790-74F2800A76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E57A2A-0D98-E14D-85F7-B92D6C1BE4F4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09571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DFE3E6CA-CA77-4933-257D-E69E978D26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/>
              <a:t>PTE Egységes Teljesítményértékelési Rendszer 1.0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5E38D0A4-7830-4814-C3DB-C2A2A73338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/>
              <a:t>Áttekintés, eredmények, folytatás</a:t>
            </a:r>
          </a:p>
        </p:txBody>
      </p:sp>
    </p:spTree>
    <p:extLst>
      <p:ext uri="{BB962C8B-B14F-4D97-AF65-F5344CB8AC3E}">
        <p14:creationId xmlns:p14="http://schemas.microsoft.com/office/powerpoint/2010/main" val="4222138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317A7013-B741-494A-9F5D-2CD79BDFE9D2}"/>
              </a:ext>
            </a:extLst>
          </p:cNvPr>
          <p:cNvSpPr txBox="1"/>
          <p:nvPr/>
        </p:nvSpPr>
        <p:spPr>
          <a:xfrm>
            <a:off x="2021434" y="430350"/>
            <a:ext cx="864656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defTabSz="457200">
              <a:defRPr/>
            </a:pPr>
            <a:r>
              <a:rPr lang="hu-HU" sz="3600" b="1" dirty="0">
                <a:solidFill>
                  <a:srgbClr val="0D3862"/>
                </a:solidFill>
                <a:latin typeface="Calibri"/>
              </a:rPr>
              <a:t>Oktatási teljesítmények 3.</a:t>
            </a: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7543828" y="1159625"/>
            <a:ext cx="2822836" cy="21017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>
              <a:defRPr/>
            </a:pPr>
            <a:r>
              <a:rPr lang="hu-HU" b="1" dirty="0">
                <a:solidFill>
                  <a:srgbClr val="0D3862"/>
                </a:solidFill>
                <a:latin typeface="Calibri"/>
              </a:rPr>
              <a:t>NEPTUN INTERFÉSZ</a:t>
            </a:r>
          </a:p>
          <a:p>
            <a:pPr defTabSz="457200">
              <a:defRPr/>
            </a:pPr>
            <a:r>
              <a:rPr lang="hu-HU" b="1" dirty="0">
                <a:solidFill>
                  <a:srgbClr val="0D3862"/>
                </a:solidFill>
                <a:latin typeface="Calibri"/>
              </a:rPr>
              <a:t>MINŐSÉGI SZORZÓK:</a:t>
            </a: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lang="hu-HU" b="1" dirty="0">
                <a:solidFill>
                  <a:srgbClr val="0D3862"/>
                </a:solidFill>
                <a:latin typeface="Calibri"/>
              </a:rPr>
              <a:t>NYELV, </a:t>
            </a: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lang="hu-HU" b="1" dirty="0">
                <a:solidFill>
                  <a:srgbClr val="0D3862"/>
                </a:solidFill>
                <a:latin typeface="Calibri"/>
              </a:rPr>
              <a:t>KÉPZÉSI SZINT, </a:t>
            </a: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lang="hu-HU" b="1" dirty="0">
                <a:solidFill>
                  <a:srgbClr val="0D3862"/>
                </a:solidFill>
                <a:latin typeface="Calibri"/>
              </a:rPr>
              <a:t>TAGOZAT, </a:t>
            </a: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lang="hu-HU" b="1" dirty="0">
                <a:solidFill>
                  <a:srgbClr val="0D3862"/>
                </a:solidFill>
                <a:latin typeface="Calibri"/>
              </a:rPr>
              <a:t>HALLGATÓI LÉTSZÁM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6996" y="1159625"/>
            <a:ext cx="5638947" cy="290322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109742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317A7013-B741-494A-9F5D-2CD79BDFE9D2}"/>
              </a:ext>
            </a:extLst>
          </p:cNvPr>
          <p:cNvSpPr txBox="1"/>
          <p:nvPr/>
        </p:nvSpPr>
        <p:spPr>
          <a:xfrm>
            <a:off x="2021434" y="430350"/>
            <a:ext cx="864656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defTabSz="457200">
              <a:defRPr/>
            </a:pPr>
            <a:r>
              <a:rPr lang="hu-HU" sz="3600" b="1" dirty="0">
                <a:solidFill>
                  <a:srgbClr val="0D3862"/>
                </a:solidFill>
                <a:latin typeface="Calibri"/>
              </a:rPr>
              <a:t>Tudományos teljesítmények</a:t>
            </a: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8166" y="1076680"/>
            <a:ext cx="4113761" cy="4754995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5194" y="1076679"/>
            <a:ext cx="4314597" cy="3000559"/>
          </a:xfrm>
          <a:prstGeom prst="rect">
            <a:avLst/>
          </a:prstGeom>
        </p:spPr>
      </p:pic>
      <p:sp>
        <p:nvSpPr>
          <p:cNvPr id="8" name="Téglalap 7"/>
          <p:cNvSpPr/>
          <p:nvPr/>
        </p:nvSpPr>
        <p:spPr>
          <a:xfrm>
            <a:off x="6135193" y="4266346"/>
            <a:ext cx="4314597" cy="1565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sz="2400" b="1" dirty="0">
                <a:solidFill>
                  <a:srgbClr val="0D3862"/>
                </a:solidFill>
              </a:rPr>
              <a:t>MTMT INTERFÉSZ</a:t>
            </a:r>
          </a:p>
          <a:p>
            <a:r>
              <a:rPr lang="hu-HU" sz="2400" b="1" dirty="0">
                <a:solidFill>
                  <a:srgbClr val="0D3862"/>
                </a:solidFill>
              </a:rPr>
              <a:t>3 éves mozgóátlag</a:t>
            </a:r>
          </a:p>
        </p:txBody>
      </p:sp>
    </p:spTree>
    <p:extLst>
      <p:ext uri="{BB962C8B-B14F-4D97-AF65-F5344CB8AC3E}">
        <p14:creationId xmlns:p14="http://schemas.microsoft.com/office/powerpoint/2010/main" val="3630082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317A7013-B741-494A-9F5D-2CD79BDFE9D2}"/>
              </a:ext>
            </a:extLst>
          </p:cNvPr>
          <p:cNvSpPr txBox="1"/>
          <p:nvPr/>
        </p:nvSpPr>
        <p:spPr>
          <a:xfrm>
            <a:off x="2021434" y="430350"/>
            <a:ext cx="864656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defTabSz="457200">
              <a:defRPr/>
            </a:pPr>
            <a:r>
              <a:rPr lang="hu-HU" sz="3600" b="1" dirty="0">
                <a:solidFill>
                  <a:srgbClr val="0D3862"/>
                </a:solidFill>
                <a:latin typeface="Calibri"/>
              </a:rPr>
              <a:t>Utánpótlás nevelés, tehetséggondozás</a:t>
            </a: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6135193" y="3886638"/>
            <a:ext cx="4314597" cy="1565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>
              <a:defRPr/>
            </a:pPr>
            <a:r>
              <a:rPr lang="hu-HU" sz="2400" b="1" dirty="0">
                <a:solidFill>
                  <a:srgbClr val="0D3862"/>
                </a:solidFill>
                <a:latin typeface="Calibri"/>
              </a:rPr>
              <a:t>Manuális adatbevitel, középtávon adatbázisépítés, automatikus adatbetöltés</a:t>
            </a: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7078" y="1305861"/>
            <a:ext cx="7059955" cy="2251000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458061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317A7013-B741-494A-9F5D-2CD79BDFE9D2}"/>
              </a:ext>
            </a:extLst>
          </p:cNvPr>
          <p:cNvSpPr txBox="1"/>
          <p:nvPr/>
        </p:nvSpPr>
        <p:spPr>
          <a:xfrm>
            <a:off x="2021434" y="430350"/>
            <a:ext cx="864656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defTabSz="457200">
              <a:defRPr/>
            </a:pPr>
            <a:r>
              <a:rPr lang="hu-HU" sz="3600" b="1" dirty="0">
                <a:solidFill>
                  <a:srgbClr val="0D3862"/>
                </a:solidFill>
                <a:latin typeface="Calibri"/>
              </a:rPr>
              <a:t>Intézménymenedzsment</a:t>
            </a: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8" name="Téglalap 7"/>
          <p:cNvSpPr/>
          <p:nvPr/>
        </p:nvSpPr>
        <p:spPr>
          <a:xfrm>
            <a:off x="6135193" y="3886638"/>
            <a:ext cx="4314597" cy="1565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>
              <a:defRPr/>
            </a:pPr>
            <a:r>
              <a:rPr lang="hu-HU" sz="2400" b="1" dirty="0">
                <a:solidFill>
                  <a:srgbClr val="0D3862"/>
                </a:solidFill>
                <a:latin typeface="Calibri"/>
              </a:rPr>
              <a:t>Manuális adatbevitel, középtávon </a:t>
            </a:r>
            <a:r>
              <a:rPr lang="hu-HU" sz="2400" b="1" dirty="0" err="1">
                <a:solidFill>
                  <a:srgbClr val="0D3862"/>
                </a:solidFill>
                <a:latin typeface="Calibri"/>
              </a:rPr>
              <a:t>Nexon</a:t>
            </a:r>
            <a:r>
              <a:rPr lang="hu-HU" sz="2400" b="1" dirty="0">
                <a:solidFill>
                  <a:srgbClr val="0D3862"/>
                </a:solidFill>
                <a:latin typeface="Calibri"/>
              </a:rPr>
              <a:t> + adatbázisépítés, automatikus adatbetöltés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1414" y="1167926"/>
            <a:ext cx="5837630" cy="2500499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978805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317A7013-B741-494A-9F5D-2CD79BDFE9D2}"/>
              </a:ext>
            </a:extLst>
          </p:cNvPr>
          <p:cNvSpPr txBox="1"/>
          <p:nvPr/>
        </p:nvSpPr>
        <p:spPr>
          <a:xfrm>
            <a:off x="2021434" y="430350"/>
            <a:ext cx="864656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defTabSz="457200">
              <a:defRPr/>
            </a:pPr>
            <a:r>
              <a:rPr lang="hu-HU" sz="3600" b="1" dirty="0">
                <a:solidFill>
                  <a:srgbClr val="0D3862"/>
                </a:solidFill>
                <a:latin typeface="Calibri"/>
              </a:rPr>
              <a:t>Outputok</a:t>
            </a: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3894" y="103910"/>
            <a:ext cx="5857027" cy="6199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291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317A7013-B741-494A-9F5D-2CD79BDFE9D2}"/>
              </a:ext>
            </a:extLst>
          </p:cNvPr>
          <p:cNvSpPr txBox="1"/>
          <p:nvPr/>
        </p:nvSpPr>
        <p:spPr>
          <a:xfrm>
            <a:off x="2021434" y="430350"/>
            <a:ext cx="864656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defTabSz="457200">
              <a:defRPr/>
            </a:pPr>
            <a:r>
              <a:rPr lang="hu-HU" sz="3600" b="1" dirty="0">
                <a:solidFill>
                  <a:srgbClr val="0D3862"/>
                </a:solidFill>
                <a:latin typeface="Calibri"/>
              </a:rPr>
              <a:t>Outputok</a:t>
            </a: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1433" y="1076681"/>
            <a:ext cx="3645754" cy="4863379"/>
          </a:xfrm>
          <a:prstGeom prst="rect">
            <a:avLst/>
          </a:prstGeom>
        </p:spPr>
      </p:pic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1283" y="1043195"/>
            <a:ext cx="3654376" cy="4896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675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317A7013-B741-494A-9F5D-2CD79BDFE9D2}"/>
              </a:ext>
            </a:extLst>
          </p:cNvPr>
          <p:cNvSpPr txBox="1"/>
          <p:nvPr/>
        </p:nvSpPr>
        <p:spPr>
          <a:xfrm>
            <a:off x="2021434" y="430350"/>
            <a:ext cx="864656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defTabSz="457200">
              <a:defRPr/>
            </a:pPr>
            <a:r>
              <a:rPr lang="hu-HU" sz="3600" b="1" dirty="0">
                <a:solidFill>
                  <a:srgbClr val="0D3862"/>
                </a:solidFill>
                <a:latin typeface="Calibri"/>
              </a:rPr>
              <a:t>Outputok</a:t>
            </a: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8319" y="966354"/>
            <a:ext cx="7700871" cy="4999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3454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317A7013-B741-494A-9F5D-2CD79BDFE9D2}"/>
              </a:ext>
            </a:extLst>
          </p:cNvPr>
          <p:cNvSpPr txBox="1"/>
          <p:nvPr/>
        </p:nvSpPr>
        <p:spPr>
          <a:xfrm>
            <a:off x="2021434" y="430350"/>
            <a:ext cx="864656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defTabSz="457200">
              <a:defRPr/>
            </a:pPr>
            <a:r>
              <a:rPr lang="hu-HU" sz="3600" b="1" dirty="0">
                <a:solidFill>
                  <a:srgbClr val="0D3862"/>
                </a:solidFill>
                <a:latin typeface="Calibri"/>
              </a:rPr>
              <a:t>+</a:t>
            </a:r>
            <a:r>
              <a:rPr lang="hu-HU" sz="3600" b="1" dirty="0" err="1">
                <a:solidFill>
                  <a:srgbClr val="0D3862"/>
                </a:solidFill>
                <a:latin typeface="Calibri"/>
              </a:rPr>
              <a:t>Neptun</a:t>
            </a:r>
            <a:r>
              <a:rPr lang="hu-HU" sz="3600" b="1" dirty="0">
                <a:solidFill>
                  <a:srgbClr val="0D3862"/>
                </a:solidFill>
                <a:latin typeface="Calibri"/>
              </a:rPr>
              <a:t> adattisztítás, javítás, feltöltés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2021432" y="1076681"/>
            <a:ext cx="8198160" cy="369331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 defTabSz="457200">
              <a:defRPr/>
            </a:pPr>
            <a:endParaRPr lang="hu-HU" b="1" dirty="0">
              <a:solidFill>
                <a:prstClr val="black"/>
              </a:solidFill>
              <a:latin typeface="Calibri"/>
              <a:cs typeface="Calibri"/>
            </a:endParaRPr>
          </a:p>
          <a:p>
            <a:pPr algn="just" defTabSz="457200">
              <a:defRPr/>
            </a:pPr>
            <a:r>
              <a:rPr lang="hu-HU" b="1" dirty="0">
                <a:solidFill>
                  <a:prstClr val="black"/>
                </a:solidFill>
                <a:latin typeface="Calibri"/>
                <a:cs typeface="Calibri"/>
              </a:rPr>
              <a:t>Meglévő kurzus adatok:</a:t>
            </a:r>
          </a:p>
          <a:p>
            <a:pPr marL="285750" indent="-285750" algn="just" defTabSz="457200">
              <a:buFont typeface="Arial" panose="020B0604020202020204" pitchFamily="34" charset="0"/>
              <a:buChar char="•"/>
              <a:defRPr/>
            </a:pPr>
            <a:r>
              <a:rPr lang="hu-HU" dirty="0">
                <a:solidFill>
                  <a:prstClr val="black"/>
                </a:solidFill>
                <a:latin typeface="Calibri"/>
                <a:cs typeface="Calibri"/>
              </a:rPr>
              <a:t>kurzus tagozata;</a:t>
            </a:r>
          </a:p>
          <a:p>
            <a:pPr marL="285750" indent="-285750" algn="just" defTabSz="457200">
              <a:buFont typeface="Arial" panose="020B0604020202020204" pitchFamily="34" charset="0"/>
              <a:buChar char="•"/>
              <a:defRPr/>
            </a:pPr>
            <a:r>
              <a:rPr lang="hu-HU" dirty="0">
                <a:solidFill>
                  <a:prstClr val="black"/>
                </a:solidFill>
                <a:latin typeface="Calibri"/>
                <a:cs typeface="Calibri"/>
              </a:rPr>
              <a:t>kurzus nyelve;</a:t>
            </a:r>
          </a:p>
          <a:p>
            <a:pPr marL="285750" indent="-285750" algn="just" defTabSz="457200">
              <a:buFont typeface="Arial" panose="020B0604020202020204" pitchFamily="34" charset="0"/>
              <a:buChar char="•"/>
              <a:defRPr/>
            </a:pPr>
            <a:r>
              <a:rPr lang="hu-HU" dirty="0">
                <a:solidFill>
                  <a:prstClr val="black"/>
                </a:solidFill>
                <a:latin typeface="Calibri"/>
                <a:cs typeface="Calibri"/>
              </a:rPr>
              <a:t>kurzustípus;</a:t>
            </a:r>
          </a:p>
          <a:p>
            <a:pPr marL="285750" indent="-285750" algn="just" defTabSz="457200">
              <a:buFont typeface="Arial" panose="020B0604020202020204" pitchFamily="34" charset="0"/>
              <a:buChar char="•"/>
              <a:defRPr/>
            </a:pPr>
            <a:r>
              <a:rPr lang="hu-HU" dirty="0">
                <a:solidFill>
                  <a:prstClr val="black"/>
                </a:solidFill>
                <a:latin typeface="Calibri"/>
                <a:cs typeface="Calibri"/>
              </a:rPr>
              <a:t>heti óraszám – féléves óraszám transzformáció; </a:t>
            </a:r>
          </a:p>
          <a:p>
            <a:pPr marL="285750" indent="-285750" algn="just" defTabSz="457200">
              <a:buFont typeface="Arial" panose="020B0604020202020204" pitchFamily="34" charset="0"/>
              <a:buChar char="•"/>
              <a:defRPr/>
            </a:pPr>
            <a:r>
              <a:rPr lang="hu-HU" dirty="0">
                <a:solidFill>
                  <a:prstClr val="black"/>
                </a:solidFill>
                <a:latin typeface="Calibri"/>
                <a:cs typeface="Calibri"/>
              </a:rPr>
              <a:t>kurzus-oktató százalék;</a:t>
            </a:r>
          </a:p>
          <a:p>
            <a:pPr algn="just" defTabSz="457200">
              <a:defRPr/>
            </a:pPr>
            <a:endParaRPr lang="hu-HU" b="1" dirty="0">
              <a:solidFill>
                <a:prstClr val="black"/>
              </a:solidFill>
              <a:latin typeface="Calibri"/>
              <a:cs typeface="Calibri"/>
            </a:endParaRPr>
          </a:p>
          <a:p>
            <a:pPr algn="just" defTabSz="457200">
              <a:defRPr/>
            </a:pPr>
            <a:r>
              <a:rPr lang="hu-HU" b="1" dirty="0">
                <a:solidFill>
                  <a:prstClr val="black"/>
                </a:solidFill>
                <a:latin typeface="Calibri"/>
                <a:cs typeface="Calibri"/>
              </a:rPr>
              <a:t>Új kurzus adat:</a:t>
            </a:r>
          </a:p>
          <a:p>
            <a:pPr marL="285750" indent="-285750" algn="just" defTabSz="457200">
              <a:buFont typeface="Arial" panose="020B0604020202020204" pitchFamily="34" charset="0"/>
              <a:buChar char="•"/>
              <a:defRPr/>
            </a:pPr>
            <a:r>
              <a:rPr lang="hu-HU" dirty="0">
                <a:solidFill>
                  <a:prstClr val="black"/>
                </a:solidFill>
                <a:latin typeface="Calibri"/>
                <a:cs typeface="Calibri"/>
              </a:rPr>
              <a:t>kurzus képzési szintje – a tárgyat felvett képzések alapján számított adat;</a:t>
            </a:r>
          </a:p>
          <a:p>
            <a:pPr marL="285750" indent="-285750" algn="just" defTabSz="457200">
              <a:buFont typeface="Arial" panose="020B0604020202020204" pitchFamily="34" charset="0"/>
              <a:buChar char="•"/>
              <a:defRPr/>
            </a:pPr>
            <a:r>
              <a:rPr lang="hu-HU" dirty="0">
                <a:solidFill>
                  <a:prstClr val="black"/>
                </a:solidFill>
                <a:latin typeface="Calibri"/>
                <a:cs typeface="Calibri"/>
              </a:rPr>
              <a:t>kurzus oktató óratartás típusa (idegen nyelvi óra) – a kurzus nyelve, valamint a felvett tanterv és képzés nyelve alapján számított adat.</a:t>
            </a:r>
          </a:p>
          <a:p>
            <a:pPr marL="285750" indent="-285750" algn="just" defTabSz="457200">
              <a:buFont typeface="Arial" panose="020B0604020202020204" pitchFamily="34" charset="0"/>
              <a:buChar char="•"/>
              <a:defRPr/>
            </a:pPr>
            <a:endParaRPr lang="hu-HU" dirty="0">
              <a:solidFill>
                <a:prstClr val="black"/>
              </a:solidFill>
              <a:latin typeface="Calibri"/>
              <a:cs typeface="Calibri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7543828" y="1159625"/>
            <a:ext cx="2822836" cy="21017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>
              <a:defRPr/>
            </a:pPr>
            <a:r>
              <a:rPr lang="hu-HU" b="1" dirty="0">
                <a:solidFill>
                  <a:srgbClr val="0D3862"/>
                </a:solidFill>
                <a:latin typeface="Calibri"/>
              </a:rPr>
              <a:t>Oktatási Igazgatóság </a:t>
            </a:r>
          </a:p>
          <a:p>
            <a:pPr defTabSz="457200">
              <a:defRPr/>
            </a:pPr>
            <a:r>
              <a:rPr lang="hu-HU" b="1" dirty="0">
                <a:solidFill>
                  <a:srgbClr val="0D3862"/>
                </a:solidFill>
                <a:latin typeface="Calibri"/>
              </a:rPr>
              <a:t>Kari Tanulmányi osztályok</a:t>
            </a:r>
          </a:p>
          <a:p>
            <a:pPr defTabSz="457200">
              <a:defRPr/>
            </a:pPr>
            <a:r>
              <a:rPr lang="hu-HU" b="1" dirty="0" err="1">
                <a:solidFill>
                  <a:srgbClr val="0D3862"/>
                </a:solidFill>
                <a:latin typeface="Calibri"/>
              </a:rPr>
              <a:t>Neptun</a:t>
            </a:r>
            <a:r>
              <a:rPr lang="hu-HU" b="1" dirty="0">
                <a:solidFill>
                  <a:srgbClr val="0D3862"/>
                </a:solidFill>
                <a:latin typeface="Calibri"/>
              </a:rPr>
              <a:t> kulcsok</a:t>
            </a:r>
          </a:p>
          <a:p>
            <a:pPr defTabSz="457200">
              <a:defRPr/>
            </a:pPr>
            <a:r>
              <a:rPr lang="hu-HU" b="1" dirty="0">
                <a:solidFill>
                  <a:srgbClr val="0D3862"/>
                </a:solidFill>
                <a:latin typeface="Calibri"/>
              </a:rPr>
              <a:t>Tanácsadói csapat</a:t>
            </a:r>
          </a:p>
        </p:txBody>
      </p:sp>
    </p:spTree>
    <p:extLst>
      <p:ext uri="{BB962C8B-B14F-4D97-AF65-F5344CB8AC3E}">
        <p14:creationId xmlns:p14="http://schemas.microsoft.com/office/powerpoint/2010/main" val="2428240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317A7013-B741-494A-9F5D-2CD79BDFE9D2}"/>
              </a:ext>
            </a:extLst>
          </p:cNvPr>
          <p:cNvSpPr txBox="1"/>
          <p:nvPr/>
        </p:nvSpPr>
        <p:spPr>
          <a:xfrm>
            <a:off x="2021434" y="430350"/>
            <a:ext cx="864656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defTabSz="457200">
              <a:defRPr/>
            </a:pPr>
            <a:r>
              <a:rPr lang="hu-HU" sz="3600" b="1" dirty="0">
                <a:solidFill>
                  <a:srgbClr val="0D3862"/>
                </a:solidFill>
                <a:latin typeface="Calibri"/>
              </a:rPr>
              <a:t>Következő lépések</a:t>
            </a: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" name="Téglalap 3"/>
          <p:cNvSpPr/>
          <p:nvPr/>
        </p:nvSpPr>
        <p:spPr>
          <a:xfrm>
            <a:off x="2119421" y="1076681"/>
            <a:ext cx="3178416" cy="17285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>
              <a:defRPr/>
            </a:pPr>
            <a:r>
              <a:rPr lang="hu-HU" b="1" u="sng" dirty="0">
                <a:solidFill>
                  <a:srgbClr val="0D3862"/>
                </a:solidFill>
                <a:latin typeface="Calibri"/>
              </a:rPr>
              <a:t>Tanácsadói team: ÁPRILIS</a:t>
            </a: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lang="hu-HU" b="1" dirty="0">
                <a:solidFill>
                  <a:srgbClr val="0D3862"/>
                </a:solidFill>
                <a:latin typeface="Calibri"/>
              </a:rPr>
              <a:t>Interfészek tesztelése</a:t>
            </a: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lang="hu-HU" b="1" dirty="0">
                <a:solidFill>
                  <a:srgbClr val="0D3862"/>
                </a:solidFill>
                <a:latin typeface="Calibri"/>
              </a:rPr>
              <a:t>Indikátor súlyok véglegesítése</a:t>
            </a: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lang="hu-HU" b="1" dirty="0">
                <a:solidFill>
                  <a:srgbClr val="0D3862"/>
                </a:solidFill>
                <a:latin typeface="Calibri"/>
              </a:rPr>
              <a:t>Teljesítménytartományok definiálása (1.szint)</a:t>
            </a:r>
          </a:p>
        </p:txBody>
      </p:sp>
      <p:sp>
        <p:nvSpPr>
          <p:cNvPr id="6" name="Téglalap 5"/>
          <p:cNvSpPr/>
          <p:nvPr/>
        </p:nvSpPr>
        <p:spPr>
          <a:xfrm>
            <a:off x="6487359" y="1076681"/>
            <a:ext cx="3839678" cy="172851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>
              <a:defRPr/>
            </a:pPr>
            <a:r>
              <a:rPr lang="hu-HU" b="1" u="sng" dirty="0">
                <a:solidFill>
                  <a:srgbClr val="0D3862"/>
                </a:solidFill>
                <a:latin typeface="Calibri"/>
              </a:rPr>
              <a:t>Karok: ÁPRILIS</a:t>
            </a: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lang="hu-HU" b="1" dirty="0">
                <a:solidFill>
                  <a:srgbClr val="0D3862"/>
                </a:solidFill>
                <a:latin typeface="Calibri"/>
              </a:rPr>
              <a:t>Tesztelésbe bevont oktatók, kutatók kijelölése</a:t>
            </a: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lang="hu-HU" b="1" dirty="0">
                <a:solidFill>
                  <a:srgbClr val="0D3862"/>
                </a:solidFill>
                <a:latin typeface="Calibri"/>
              </a:rPr>
              <a:t>Tesztelésre való felkérés elfogadása</a:t>
            </a: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lang="hu-HU" b="1" dirty="0">
                <a:solidFill>
                  <a:srgbClr val="0D3862"/>
                </a:solidFill>
                <a:latin typeface="Calibri"/>
              </a:rPr>
              <a:t>Tesztkitöltések elkészítése</a:t>
            </a: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lang="hu-HU" b="1" dirty="0">
                <a:solidFill>
                  <a:srgbClr val="0D3862"/>
                </a:solidFill>
                <a:latin typeface="Calibri"/>
              </a:rPr>
              <a:t>visszajelzés</a:t>
            </a:r>
          </a:p>
        </p:txBody>
      </p:sp>
      <p:sp>
        <p:nvSpPr>
          <p:cNvPr id="3" name="Jobbra nyíl 2"/>
          <p:cNvSpPr/>
          <p:nvPr/>
        </p:nvSpPr>
        <p:spPr>
          <a:xfrm>
            <a:off x="5385030" y="1784805"/>
            <a:ext cx="1015139" cy="402956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Téglalap 6"/>
          <p:cNvSpPr/>
          <p:nvPr/>
        </p:nvSpPr>
        <p:spPr>
          <a:xfrm>
            <a:off x="2092327" y="3024826"/>
            <a:ext cx="3178416" cy="1950367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>
              <a:defRPr/>
            </a:pPr>
            <a:r>
              <a:rPr lang="hu-HU" b="1" u="sng" dirty="0">
                <a:solidFill>
                  <a:srgbClr val="0D3862"/>
                </a:solidFill>
                <a:latin typeface="Calibri"/>
              </a:rPr>
              <a:t>Karok: MÁJUS</a:t>
            </a: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lang="hu-HU" b="1" dirty="0">
                <a:solidFill>
                  <a:srgbClr val="0D3862"/>
                </a:solidFill>
                <a:latin typeface="Calibri"/>
              </a:rPr>
              <a:t>Kari tér rendszerek illesztéséhez támogatás</a:t>
            </a: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lang="hu-HU" b="1" dirty="0">
                <a:solidFill>
                  <a:srgbClr val="0D3862"/>
                </a:solidFill>
                <a:latin typeface="Calibri"/>
              </a:rPr>
              <a:t>Kari tér adminisztrátorok kijelölése</a:t>
            </a: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lang="hu-HU" b="1" dirty="0">
                <a:solidFill>
                  <a:srgbClr val="0D3862"/>
                </a:solidFill>
                <a:latin typeface="Calibri"/>
              </a:rPr>
              <a:t>Kari tér indikátorok </a:t>
            </a:r>
            <a:r>
              <a:rPr lang="hu-HU" b="1" dirty="0" err="1">
                <a:solidFill>
                  <a:srgbClr val="0D3862"/>
                </a:solidFill>
                <a:latin typeface="Calibri"/>
              </a:rPr>
              <a:t>adminok</a:t>
            </a:r>
            <a:r>
              <a:rPr lang="hu-HU" b="1" dirty="0">
                <a:solidFill>
                  <a:srgbClr val="0D3862"/>
                </a:solidFill>
                <a:latin typeface="Calibri"/>
              </a:rPr>
              <a:t> általi rögzítése</a:t>
            </a:r>
          </a:p>
        </p:txBody>
      </p:sp>
      <p:sp>
        <p:nvSpPr>
          <p:cNvPr id="8" name="Téglalap 7"/>
          <p:cNvSpPr/>
          <p:nvPr/>
        </p:nvSpPr>
        <p:spPr>
          <a:xfrm>
            <a:off x="6487359" y="3024824"/>
            <a:ext cx="3777684" cy="19503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>
              <a:defRPr/>
            </a:pPr>
            <a:r>
              <a:rPr lang="hu-HU" b="1" u="sng" dirty="0">
                <a:solidFill>
                  <a:srgbClr val="0D3862"/>
                </a:solidFill>
                <a:latin typeface="Calibri"/>
              </a:rPr>
              <a:t>Tanácsadói team: MÁJUS</a:t>
            </a: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lang="hu-HU" b="1" dirty="0">
                <a:solidFill>
                  <a:srgbClr val="0D3862"/>
                </a:solidFill>
                <a:latin typeface="Calibri"/>
              </a:rPr>
              <a:t>Tesztelés támogatás, elemzés</a:t>
            </a: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lang="hu-HU" b="1" dirty="0">
                <a:solidFill>
                  <a:srgbClr val="0D3862"/>
                </a:solidFill>
                <a:latin typeface="Calibri"/>
              </a:rPr>
              <a:t>Visszajelzés a karok felé</a:t>
            </a: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lang="hu-HU" b="1" dirty="0">
                <a:solidFill>
                  <a:srgbClr val="0D3862"/>
                </a:solidFill>
                <a:latin typeface="Calibri"/>
              </a:rPr>
              <a:t>Kari tér rendszerek illesztése (indikátorok azonosítása, súlyozása)</a:t>
            </a:r>
          </a:p>
        </p:txBody>
      </p:sp>
      <p:sp>
        <p:nvSpPr>
          <p:cNvPr id="9" name="Jobbra nyíl 8"/>
          <p:cNvSpPr/>
          <p:nvPr/>
        </p:nvSpPr>
        <p:spPr>
          <a:xfrm rot="5400000">
            <a:off x="9260293" y="2684360"/>
            <a:ext cx="543647" cy="402956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Jobbra nyíl 9"/>
          <p:cNvSpPr/>
          <p:nvPr/>
        </p:nvSpPr>
        <p:spPr>
          <a:xfrm rot="10800000">
            <a:off x="5385030" y="3597052"/>
            <a:ext cx="1015139" cy="402956"/>
          </a:xfrm>
          <a:prstGeom prst="rightArrow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1" name="Téglalap 10"/>
          <p:cNvSpPr/>
          <p:nvPr/>
        </p:nvSpPr>
        <p:spPr>
          <a:xfrm>
            <a:off x="1565585" y="4975193"/>
            <a:ext cx="2050254" cy="1447257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>
              <a:defRPr/>
            </a:pPr>
            <a:r>
              <a:rPr lang="hu-HU" b="1" u="sng" dirty="0">
                <a:solidFill>
                  <a:schemeClr val="bg1"/>
                </a:solidFill>
                <a:latin typeface="Calibri"/>
              </a:rPr>
              <a:t>JÚNIUS:</a:t>
            </a:r>
            <a:r>
              <a:rPr lang="hu-HU" b="1" dirty="0">
                <a:solidFill>
                  <a:schemeClr val="bg1"/>
                </a:solidFill>
                <a:latin typeface="Calibri"/>
              </a:rPr>
              <a:t> kari tér indikátorokkal kiegészített egységes </a:t>
            </a:r>
          </a:p>
          <a:p>
            <a:pPr defTabSz="457200">
              <a:defRPr/>
            </a:pPr>
            <a:r>
              <a:rPr lang="hu-HU" b="1" dirty="0">
                <a:solidFill>
                  <a:schemeClr val="bg1"/>
                </a:solidFill>
                <a:latin typeface="Calibri"/>
              </a:rPr>
              <a:t>EGYÉNI TÉR </a:t>
            </a:r>
          </a:p>
        </p:txBody>
      </p:sp>
      <p:sp>
        <p:nvSpPr>
          <p:cNvPr id="12" name="Téglalap 11"/>
          <p:cNvSpPr/>
          <p:nvPr/>
        </p:nvSpPr>
        <p:spPr>
          <a:xfrm>
            <a:off x="7244821" y="4816589"/>
            <a:ext cx="3390853" cy="131310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>
              <a:defRPr/>
            </a:pPr>
            <a:r>
              <a:rPr lang="hu-HU" b="1" u="sng" dirty="0">
                <a:solidFill>
                  <a:schemeClr val="bg1"/>
                </a:solidFill>
                <a:latin typeface="Calibri"/>
              </a:rPr>
              <a:t>+1 </a:t>
            </a:r>
            <a:r>
              <a:rPr lang="hu-HU" b="1" dirty="0">
                <a:solidFill>
                  <a:schemeClr val="bg1"/>
                </a:solidFill>
                <a:latin typeface="Calibri"/>
              </a:rPr>
              <a:t>MTMT adatokstruktúra </a:t>
            </a:r>
            <a:r>
              <a:rPr lang="hu-HU" b="1" dirty="0" err="1">
                <a:solidFill>
                  <a:schemeClr val="bg1"/>
                </a:solidFill>
                <a:latin typeface="Calibri"/>
              </a:rPr>
              <a:t>ell</a:t>
            </a:r>
            <a:r>
              <a:rPr lang="hu-HU" b="1" dirty="0">
                <a:solidFill>
                  <a:schemeClr val="bg1"/>
                </a:solidFill>
                <a:latin typeface="Calibri"/>
              </a:rPr>
              <a:t>., adatfeltöltések, javítások (pl.: presztízsfaktorok, feltöltöttség, hitelesség, folyamatok stb.)</a:t>
            </a:r>
          </a:p>
        </p:txBody>
      </p:sp>
      <p:sp>
        <p:nvSpPr>
          <p:cNvPr id="13" name="Téglalap 12"/>
          <p:cNvSpPr/>
          <p:nvPr/>
        </p:nvSpPr>
        <p:spPr>
          <a:xfrm>
            <a:off x="4001977" y="5142820"/>
            <a:ext cx="3025674" cy="1177871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>
              <a:defRPr/>
            </a:pPr>
            <a:r>
              <a:rPr lang="hu-HU" b="1" u="sng" dirty="0">
                <a:solidFill>
                  <a:schemeClr val="bg1"/>
                </a:solidFill>
                <a:latin typeface="Calibri"/>
              </a:rPr>
              <a:t>+1 SZERVEZETI TELJESÍTMÉNY </a:t>
            </a:r>
            <a:r>
              <a:rPr lang="hu-HU" b="1" dirty="0">
                <a:solidFill>
                  <a:schemeClr val="bg1"/>
                </a:solidFill>
                <a:latin typeface="Calibri"/>
              </a:rPr>
              <a:t>INDIKÁTOROK, TÉR DEFINIÁLÁSA, INFORMATIKAI FELÜLET FEJLESZTÉSE</a:t>
            </a:r>
          </a:p>
        </p:txBody>
      </p:sp>
    </p:spTree>
    <p:extLst>
      <p:ext uri="{BB962C8B-B14F-4D97-AF65-F5344CB8AC3E}">
        <p14:creationId xmlns:p14="http://schemas.microsoft.com/office/powerpoint/2010/main" val="3195403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317A7013-B741-494A-9F5D-2CD79BDFE9D2}"/>
              </a:ext>
            </a:extLst>
          </p:cNvPr>
          <p:cNvSpPr txBox="1"/>
          <p:nvPr/>
        </p:nvSpPr>
        <p:spPr>
          <a:xfrm>
            <a:off x="2021434" y="430350"/>
            <a:ext cx="864656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defTabSz="457200">
              <a:defRPr/>
            </a:pPr>
            <a:r>
              <a:rPr lang="hu-HU" sz="3600" b="1" dirty="0">
                <a:solidFill>
                  <a:srgbClr val="0D3862"/>
                </a:solidFill>
                <a:latin typeface="Calibri"/>
              </a:rPr>
              <a:t>PTE TÉR 1. szakasz eredmények</a:t>
            </a:r>
            <a:endParaRPr lang="en-US" sz="3600" b="1" dirty="0">
              <a:solidFill>
                <a:srgbClr val="0D3862"/>
              </a:solidFill>
              <a:latin typeface="Calibri"/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2021432" y="1076681"/>
            <a:ext cx="8198160" cy="406265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 algn="just" defTabSz="457200">
              <a:buFont typeface="Arial" panose="020B0604020202020204" pitchFamily="34" charset="0"/>
              <a:buChar char="•"/>
              <a:defRPr/>
            </a:pPr>
            <a:endParaRPr lang="hu-HU" sz="1600" b="1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342900" indent="-342900" algn="just" defTabSz="457200">
              <a:buFont typeface="+mj-lt"/>
              <a:buAutoNum type="arabicPeriod"/>
              <a:defRPr/>
            </a:pPr>
            <a:r>
              <a:rPr lang="hu-HU" sz="3200" b="1" dirty="0">
                <a:solidFill>
                  <a:prstClr val="black"/>
                </a:solidFill>
                <a:latin typeface="Calibri"/>
                <a:cs typeface="Calibri"/>
              </a:rPr>
              <a:t>Magkompetencia rendszer </a:t>
            </a:r>
            <a:r>
              <a:rPr lang="hu-HU" sz="3200" b="1" dirty="0">
                <a:solidFill>
                  <a:srgbClr val="00B050"/>
                </a:solidFill>
                <a:latin typeface="Calibri"/>
                <a:cs typeface="Calibri"/>
              </a:rPr>
              <a:t>elkészült –</a:t>
            </a:r>
            <a:r>
              <a:rPr lang="hu-HU" sz="3200" b="1" dirty="0">
                <a:solidFill>
                  <a:prstClr val="black"/>
                </a:solidFill>
                <a:latin typeface="Calibri"/>
                <a:cs typeface="Calibri"/>
              </a:rPr>
              <a:t> Tanácsadó team</a:t>
            </a:r>
          </a:p>
          <a:p>
            <a:pPr marL="342900" indent="-342900" algn="just" defTabSz="457200">
              <a:buFont typeface="+mj-lt"/>
              <a:buAutoNum type="arabicPeriod"/>
              <a:defRPr/>
            </a:pPr>
            <a:r>
              <a:rPr lang="hu-HU" sz="3200" b="1" dirty="0">
                <a:solidFill>
                  <a:prstClr val="black"/>
                </a:solidFill>
                <a:latin typeface="Calibri"/>
                <a:cs typeface="Calibri"/>
              </a:rPr>
              <a:t>Teljesítményindikátorok, teljesítménysúlyok rendszere </a:t>
            </a:r>
            <a:r>
              <a:rPr lang="hu-HU" sz="3200" b="1" dirty="0">
                <a:solidFill>
                  <a:srgbClr val="00B050"/>
                </a:solidFill>
                <a:latin typeface="Calibri"/>
                <a:cs typeface="Calibri"/>
              </a:rPr>
              <a:t>elkészült</a:t>
            </a:r>
            <a:r>
              <a:rPr lang="hu-HU" sz="3200" b="1" dirty="0">
                <a:solidFill>
                  <a:prstClr val="black"/>
                </a:solidFill>
                <a:latin typeface="Calibri"/>
                <a:cs typeface="Calibri"/>
              </a:rPr>
              <a:t> – Tanácsadó team</a:t>
            </a:r>
          </a:p>
          <a:p>
            <a:pPr marL="342900" indent="-342900" algn="just" defTabSz="457200">
              <a:buFont typeface="+mj-lt"/>
              <a:buAutoNum type="arabicPeriod"/>
              <a:defRPr/>
            </a:pPr>
            <a:r>
              <a:rPr lang="hu-HU" sz="3200" b="1" dirty="0">
                <a:solidFill>
                  <a:prstClr val="black"/>
                </a:solidFill>
                <a:latin typeface="Calibri"/>
                <a:cs typeface="Calibri"/>
              </a:rPr>
              <a:t>Informatikai platform </a:t>
            </a:r>
            <a:r>
              <a:rPr lang="hu-HU" sz="3200" b="1" dirty="0">
                <a:solidFill>
                  <a:srgbClr val="00B050"/>
                </a:solidFill>
                <a:latin typeface="Calibri"/>
                <a:cs typeface="Calibri"/>
              </a:rPr>
              <a:t>elkészült</a:t>
            </a:r>
            <a:r>
              <a:rPr lang="hu-HU" sz="3200" b="1" dirty="0">
                <a:solidFill>
                  <a:prstClr val="black"/>
                </a:solidFill>
                <a:latin typeface="Calibri"/>
                <a:cs typeface="Calibri"/>
              </a:rPr>
              <a:t> – Informatikai fejlesztők</a:t>
            </a:r>
          </a:p>
          <a:p>
            <a:pPr marL="342900" indent="-342900" algn="just" defTabSz="457200">
              <a:buFont typeface="+mj-lt"/>
              <a:buAutoNum type="arabicPeriod"/>
              <a:defRPr/>
            </a:pPr>
            <a:r>
              <a:rPr lang="hu-HU" sz="3200" b="1" dirty="0">
                <a:solidFill>
                  <a:prstClr val="black"/>
                </a:solidFill>
                <a:latin typeface="Calibri"/>
                <a:cs typeface="Calibri"/>
              </a:rPr>
              <a:t>Oktatás </a:t>
            </a:r>
            <a:r>
              <a:rPr lang="hu-HU" sz="3200" b="1" dirty="0">
                <a:solidFill>
                  <a:srgbClr val="00B050"/>
                </a:solidFill>
                <a:latin typeface="Calibri"/>
                <a:cs typeface="Calibri"/>
              </a:rPr>
              <a:t>lezajlott </a:t>
            </a:r>
            <a:r>
              <a:rPr lang="hu-HU" sz="3200" b="1" dirty="0">
                <a:solidFill>
                  <a:prstClr val="black"/>
                </a:solidFill>
                <a:latin typeface="Calibri"/>
                <a:cs typeface="Calibri"/>
              </a:rPr>
              <a:t>– Informatikai fejlesztők</a:t>
            </a:r>
          </a:p>
          <a:p>
            <a:pPr marL="342900" indent="-342900" algn="just" defTabSz="457200">
              <a:buFont typeface="+mj-lt"/>
              <a:buAutoNum type="arabicPeriod"/>
              <a:defRPr/>
            </a:pPr>
            <a:endParaRPr lang="hu-HU" b="1" dirty="0">
              <a:solidFill>
                <a:prstClr val="black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9293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317A7013-B741-494A-9F5D-2CD79BDFE9D2}"/>
              </a:ext>
            </a:extLst>
          </p:cNvPr>
          <p:cNvSpPr txBox="1"/>
          <p:nvPr/>
        </p:nvSpPr>
        <p:spPr>
          <a:xfrm>
            <a:off x="2021434" y="430350"/>
            <a:ext cx="864656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hu-HU" sz="3600" b="1" dirty="0">
                <a:solidFill>
                  <a:srgbClr val="0D3862"/>
                </a:solidFill>
              </a:rPr>
              <a:t>PTE TÉR fejlesztés folyamata</a:t>
            </a:r>
            <a:endParaRPr lang="en-US" dirty="0"/>
          </a:p>
        </p:txBody>
      </p:sp>
      <p:sp>
        <p:nvSpPr>
          <p:cNvPr id="3" name="Téglalap 2"/>
          <p:cNvSpPr/>
          <p:nvPr/>
        </p:nvSpPr>
        <p:spPr>
          <a:xfrm>
            <a:off x="2021432" y="1076681"/>
            <a:ext cx="8198160" cy="507831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hu-HU" b="1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>
                <a:cs typeface="Calibri"/>
              </a:rPr>
              <a:t>2021. október 	</a:t>
            </a:r>
            <a:r>
              <a:rPr lang="hu-HU" dirty="0">
                <a:cs typeface="Calibri"/>
              </a:rPr>
              <a:t>	MEGBÍZÁS: Tanácsadó team   a PTE egységes 								teljesítményértékelési rendszerének szakmai megalkotására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u-HU" dirty="0">
              <a:cs typeface="Calibri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b="1" dirty="0">
                <a:cs typeface="Calibri"/>
              </a:rPr>
              <a:t>2021. október </a:t>
            </a:r>
            <a:r>
              <a:rPr lang="hu-HU" dirty="0">
                <a:cs typeface="Calibri"/>
              </a:rPr>
              <a:t>		Kari TÉR rendszerek áttekintése, interjúk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u-HU" dirty="0">
              <a:cs typeface="Calibri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b="1" dirty="0">
                <a:cs typeface="Calibri"/>
              </a:rPr>
              <a:t>2021. november </a:t>
            </a:r>
            <a:r>
              <a:rPr lang="hu-HU" dirty="0">
                <a:cs typeface="Calibri"/>
              </a:rPr>
              <a:t>	Koncepció megalkotása, tesztelés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u-HU" dirty="0">
              <a:cs typeface="Calibri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b="1" dirty="0">
                <a:cs typeface="Calibri"/>
              </a:rPr>
              <a:t>2021. december </a:t>
            </a:r>
            <a:r>
              <a:rPr lang="hu-HU" dirty="0">
                <a:cs typeface="Calibri"/>
              </a:rPr>
              <a:t>	</a:t>
            </a:r>
            <a:r>
              <a:rPr lang="hu-HU" dirty="0"/>
              <a:t>Szenátusi tájékoztató a Pécsi Tudományegyetem Oktatói-						kutatói Teljesítményértékelési Rendszere (PTE-TÉR 1.0) 						koncepcióról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u-HU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b="1" dirty="0">
                <a:cs typeface="Calibri"/>
              </a:rPr>
              <a:t>2022. január</a:t>
            </a:r>
            <a:r>
              <a:rPr lang="hu-HU" dirty="0">
                <a:cs typeface="Calibri"/>
              </a:rPr>
              <a:t>		Tesztelés alapján NEPTUN, MTMT interfészek kialakítása, 						adatstruktúra meghatározása, adatok rendelkezésre állásának 					áttekintése, szükséges intézkedések definiálása</a:t>
            </a:r>
          </a:p>
        </p:txBody>
      </p:sp>
    </p:spTree>
    <p:extLst>
      <p:ext uri="{BB962C8B-B14F-4D97-AF65-F5344CB8AC3E}">
        <p14:creationId xmlns:p14="http://schemas.microsoft.com/office/powerpoint/2010/main" val="744204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317A7013-B741-494A-9F5D-2CD79BDFE9D2}"/>
              </a:ext>
            </a:extLst>
          </p:cNvPr>
          <p:cNvSpPr txBox="1"/>
          <p:nvPr/>
        </p:nvSpPr>
        <p:spPr>
          <a:xfrm>
            <a:off x="2021434" y="430350"/>
            <a:ext cx="864656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defTabSz="457200">
              <a:defRPr/>
            </a:pPr>
            <a:r>
              <a:rPr lang="hu-HU" sz="3600" b="1" dirty="0">
                <a:solidFill>
                  <a:srgbClr val="0D3862"/>
                </a:solidFill>
                <a:latin typeface="Calibri"/>
              </a:rPr>
              <a:t>PTE TÉR 2. szakasz eredmények</a:t>
            </a:r>
            <a:endParaRPr lang="en-US" sz="3600" b="1" dirty="0">
              <a:solidFill>
                <a:srgbClr val="0D3862"/>
              </a:solidFill>
              <a:latin typeface="Calibri"/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2021432" y="1076681"/>
            <a:ext cx="8198160" cy="532453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 algn="just" defTabSz="457200">
              <a:buFont typeface="Arial" panose="020B0604020202020204" pitchFamily="34" charset="0"/>
              <a:buChar char="•"/>
              <a:defRPr/>
            </a:pPr>
            <a:endParaRPr lang="hu-HU" b="1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342900" indent="-342900" algn="just" defTabSz="457200">
              <a:buFont typeface="+mj-lt"/>
              <a:buAutoNum type="arabicPeriod"/>
              <a:defRPr/>
            </a:pPr>
            <a:r>
              <a:rPr lang="hu-HU" sz="2800" b="1" dirty="0">
                <a:solidFill>
                  <a:prstClr val="black"/>
                </a:solidFill>
                <a:latin typeface="Calibri"/>
                <a:cs typeface="Calibri"/>
              </a:rPr>
              <a:t>Teljesítményindikátorok, teljesítménysúlyok tesztelése </a:t>
            </a:r>
            <a:r>
              <a:rPr lang="hu-HU" sz="2800" b="1" dirty="0">
                <a:solidFill>
                  <a:srgbClr val="00B050"/>
                </a:solidFill>
                <a:latin typeface="Calibri"/>
                <a:cs typeface="Calibri"/>
              </a:rPr>
              <a:t>lezajlott</a:t>
            </a:r>
            <a:r>
              <a:rPr lang="hu-HU" sz="2800" b="1" dirty="0">
                <a:solidFill>
                  <a:prstClr val="black"/>
                </a:solidFill>
                <a:latin typeface="Calibri"/>
                <a:cs typeface="Calibri"/>
              </a:rPr>
              <a:t> – Tanácsadó team </a:t>
            </a:r>
          </a:p>
          <a:p>
            <a:pPr marL="342900" indent="-342900" algn="just" defTabSz="457200">
              <a:buFont typeface="+mj-lt"/>
              <a:buAutoNum type="arabicPeriod"/>
              <a:defRPr/>
            </a:pPr>
            <a:r>
              <a:rPr lang="hu-HU" sz="2800" b="1" dirty="0" err="1">
                <a:solidFill>
                  <a:prstClr val="black"/>
                </a:solidFill>
                <a:latin typeface="Calibri"/>
                <a:cs typeface="Calibri"/>
              </a:rPr>
              <a:t>Neptun</a:t>
            </a:r>
            <a:r>
              <a:rPr lang="hu-HU" sz="2800" b="1" dirty="0">
                <a:solidFill>
                  <a:prstClr val="black"/>
                </a:solidFill>
                <a:latin typeface="Calibri"/>
                <a:cs typeface="Calibri"/>
              </a:rPr>
              <a:t> tisztítás, adatfeltöltés </a:t>
            </a:r>
            <a:r>
              <a:rPr lang="hu-HU" sz="2800" b="1" dirty="0">
                <a:solidFill>
                  <a:srgbClr val="FF0000"/>
                </a:solidFill>
                <a:latin typeface="Calibri"/>
                <a:cs typeface="Calibri"/>
              </a:rPr>
              <a:t>folyamatban</a:t>
            </a:r>
            <a:r>
              <a:rPr lang="hu-HU" sz="2800" b="1" dirty="0">
                <a:solidFill>
                  <a:prstClr val="black"/>
                </a:solidFill>
                <a:latin typeface="Calibri"/>
                <a:cs typeface="Calibri"/>
              </a:rPr>
              <a:t> – Oktatási igazgatóság+ tanácsadó team </a:t>
            </a:r>
            <a:r>
              <a:rPr lang="hu-HU" sz="2800" b="1" dirty="0">
                <a:solidFill>
                  <a:srgbClr val="FF0000"/>
                </a:solidFill>
                <a:latin typeface="Calibri"/>
                <a:cs typeface="Calibri"/>
              </a:rPr>
              <a:t>(05.31)</a:t>
            </a:r>
          </a:p>
          <a:p>
            <a:pPr marL="342900" indent="-342900" algn="just" defTabSz="457200">
              <a:buFont typeface="+mj-lt"/>
              <a:buAutoNum type="arabicPeriod"/>
              <a:defRPr/>
            </a:pPr>
            <a:r>
              <a:rPr lang="hu-HU" sz="2800" b="1" dirty="0">
                <a:solidFill>
                  <a:prstClr val="black"/>
                </a:solidFill>
                <a:latin typeface="Calibri"/>
                <a:cs typeface="Calibri"/>
              </a:rPr>
              <a:t>Teljesítmény elfogadási tartományok modellezése </a:t>
            </a:r>
            <a:r>
              <a:rPr lang="hu-HU" sz="2800" b="1" dirty="0">
                <a:solidFill>
                  <a:srgbClr val="FF0000"/>
                </a:solidFill>
                <a:latin typeface="Calibri"/>
                <a:cs typeface="Calibri"/>
              </a:rPr>
              <a:t>folyamatban</a:t>
            </a:r>
            <a:r>
              <a:rPr lang="hu-HU" sz="2800" b="1" dirty="0">
                <a:solidFill>
                  <a:prstClr val="black"/>
                </a:solidFill>
                <a:latin typeface="Calibri"/>
                <a:cs typeface="Calibri"/>
              </a:rPr>
              <a:t> – Tanácsadó team </a:t>
            </a:r>
            <a:r>
              <a:rPr lang="hu-HU" sz="2800" b="1" dirty="0">
                <a:solidFill>
                  <a:srgbClr val="FF0000"/>
                </a:solidFill>
                <a:latin typeface="Calibri"/>
                <a:cs typeface="Calibri"/>
              </a:rPr>
              <a:t>(05.27)</a:t>
            </a:r>
          </a:p>
          <a:p>
            <a:pPr marL="342900" indent="-342900" algn="just" defTabSz="457200">
              <a:buFont typeface="+mj-lt"/>
              <a:buAutoNum type="arabicPeriod"/>
              <a:defRPr/>
            </a:pPr>
            <a:r>
              <a:rPr lang="hu-HU" sz="2800" b="1" dirty="0">
                <a:solidFill>
                  <a:prstClr val="black"/>
                </a:solidFill>
                <a:latin typeface="Calibri"/>
                <a:cs typeface="Calibri"/>
              </a:rPr>
              <a:t>Kari rendszerek integrálása </a:t>
            </a:r>
            <a:r>
              <a:rPr lang="hu-HU" sz="2800" b="1" dirty="0">
                <a:solidFill>
                  <a:srgbClr val="FF0000"/>
                </a:solidFill>
                <a:latin typeface="Calibri"/>
                <a:cs typeface="Calibri"/>
              </a:rPr>
              <a:t>folyamatban</a:t>
            </a:r>
            <a:r>
              <a:rPr lang="hu-HU" sz="2800" b="1" dirty="0">
                <a:solidFill>
                  <a:prstClr val="black"/>
                </a:solidFill>
                <a:latin typeface="Calibri"/>
                <a:cs typeface="Calibri"/>
              </a:rPr>
              <a:t> –Tanácsadó team  </a:t>
            </a:r>
            <a:r>
              <a:rPr lang="hu-HU" sz="2800" b="1" dirty="0">
                <a:solidFill>
                  <a:srgbClr val="FF0000"/>
                </a:solidFill>
                <a:latin typeface="Calibri"/>
                <a:cs typeface="Calibri"/>
              </a:rPr>
              <a:t>(06.30)</a:t>
            </a:r>
          </a:p>
          <a:p>
            <a:pPr marL="342900" indent="-342900" algn="just" defTabSz="457200">
              <a:buFont typeface="+mj-lt"/>
              <a:buAutoNum type="arabicPeriod"/>
              <a:defRPr/>
            </a:pPr>
            <a:r>
              <a:rPr lang="hu-HU" sz="2800" b="1" dirty="0">
                <a:solidFill>
                  <a:prstClr val="black"/>
                </a:solidFill>
                <a:latin typeface="Calibri"/>
                <a:cs typeface="Calibri"/>
              </a:rPr>
              <a:t>Kari rendszerek informatikai integrálása – Kari </a:t>
            </a:r>
            <a:r>
              <a:rPr lang="hu-HU" sz="2800" b="1" dirty="0" err="1">
                <a:solidFill>
                  <a:prstClr val="black"/>
                </a:solidFill>
                <a:latin typeface="Calibri"/>
                <a:cs typeface="Calibri"/>
              </a:rPr>
              <a:t>adminok</a:t>
            </a:r>
            <a:r>
              <a:rPr lang="hu-HU" sz="2800" b="1" dirty="0">
                <a:solidFill>
                  <a:prstClr val="black"/>
                </a:solidFill>
                <a:latin typeface="Calibri"/>
                <a:cs typeface="Calibri"/>
              </a:rPr>
              <a:t> + informatikai fejlesztők </a:t>
            </a:r>
            <a:r>
              <a:rPr lang="hu-HU" sz="2800" b="1" dirty="0">
                <a:solidFill>
                  <a:srgbClr val="FF0000"/>
                </a:solidFill>
                <a:latin typeface="Calibri"/>
                <a:cs typeface="Calibri"/>
              </a:rPr>
              <a:t>(06.30)</a:t>
            </a:r>
          </a:p>
          <a:p>
            <a:pPr marL="342900" indent="-342900" algn="just" defTabSz="457200">
              <a:buFont typeface="+mj-lt"/>
              <a:buAutoNum type="arabicPeriod"/>
              <a:defRPr/>
            </a:pPr>
            <a:endParaRPr lang="hu-HU" sz="2800" b="1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342900" indent="-342900" algn="just" defTabSz="457200">
              <a:buFont typeface="+mj-lt"/>
              <a:buAutoNum type="arabicPeriod"/>
              <a:defRPr/>
            </a:pPr>
            <a:endParaRPr lang="hu-HU" sz="1400" b="1" dirty="0">
              <a:solidFill>
                <a:prstClr val="black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89926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C2CD7F6-27EB-93C3-5332-BFEA99F60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Mérés és egyeztetés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EFA33DDE-FC57-0183-B96B-85F399830D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hu-HU" b="1" i="1" dirty="0"/>
              <a:t>Oktató-kutató egyéni teljesítmények mérése</a:t>
            </a:r>
          </a:p>
          <a:p>
            <a:pPr lvl="1"/>
            <a:r>
              <a:rPr lang="hu-HU" dirty="0"/>
              <a:t>A magkompetencia az egységesen elvárt minimális egyéni teljesítmény PTE szinten </a:t>
            </a:r>
          </a:p>
          <a:p>
            <a:r>
              <a:rPr lang="hu-HU" b="1" i="1" dirty="0"/>
              <a:t>Kari rendszerek </a:t>
            </a:r>
            <a:r>
              <a:rPr lang="hu-HU" i="1" dirty="0"/>
              <a:t>és specialitások illesztése az egységes PTE TÉR rendszerhez</a:t>
            </a:r>
          </a:p>
          <a:p>
            <a:r>
              <a:rPr lang="hu-HU" dirty="0"/>
              <a:t>A </a:t>
            </a:r>
            <a:r>
              <a:rPr lang="hu-HU" i="1" dirty="0"/>
              <a:t>magkompetencia a kari teljesítmény méréssel kiegészülve</a:t>
            </a:r>
            <a:r>
              <a:rPr lang="hu-HU" dirty="0"/>
              <a:t> –</a:t>
            </a:r>
            <a:r>
              <a:rPr lang="hu-HU" i="1" dirty="0"/>
              <a:t> </a:t>
            </a:r>
            <a:r>
              <a:rPr lang="hu-HU" b="1" i="1" dirty="0"/>
              <a:t>bértábla feletti teljesítmények </a:t>
            </a:r>
            <a:r>
              <a:rPr lang="hu-HU" dirty="0"/>
              <a:t>mérése</a:t>
            </a:r>
          </a:p>
          <a:p>
            <a:r>
              <a:rPr lang="hu-HU" dirty="0"/>
              <a:t>Az egyéni teljesítményből az indikátorihoz nyerhető adatok  </a:t>
            </a:r>
          </a:p>
          <a:p>
            <a:pPr lvl="1"/>
            <a:r>
              <a:rPr lang="hu-HU" dirty="0"/>
              <a:t>Publikációs és pályázati aktivitás (INDIKÁTOR: Minőségi teljesítménytámogatás)</a:t>
            </a:r>
          </a:p>
          <a:p>
            <a:pPr lvl="1"/>
            <a:r>
              <a:rPr lang="hu-HU" dirty="0"/>
              <a:t>Idegennyelvű képzések, kurzusok (INDIKÁTOR: </a:t>
            </a:r>
            <a:r>
              <a:rPr lang="hu-HU" dirty="0" err="1"/>
              <a:t>Nemzetköziesítéshez</a:t>
            </a:r>
            <a:r>
              <a:rPr lang="hu-HU" dirty="0"/>
              <a:t> részbeni hozzájárulás)</a:t>
            </a:r>
          </a:p>
          <a:p>
            <a:pPr lvl="1"/>
            <a:r>
              <a:rPr lang="hu-HU" dirty="0"/>
              <a:t>Tehetséggondozás (INDIKÁTOR)</a:t>
            </a:r>
          </a:p>
          <a:p>
            <a:pPr lvl="1"/>
            <a:r>
              <a:rPr lang="hu-HU" dirty="0"/>
              <a:t>Kari specialitások (?)</a:t>
            </a:r>
          </a:p>
          <a:p>
            <a:pPr marL="0" indent="0">
              <a:buNone/>
            </a:pPr>
            <a:r>
              <a:rPr lang="hu-HU"/>
              <a:t>A többi indikátorhoz rendelhető teljesítmény összetett, és szervezeti szintű meghatározást igényel</a:t>
            </a:r>
            <a:br>
              <a:rPr lang="hu-HU" dirty="0"/>
            </a:br>
            <a:endParaRPr lang="hu-HU" dirty="0"/>
          </a:p>
          <a:p>
            <a:endParaRPr lang="hu-HU" i="1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023493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317A7013-B741-494A-9F5D-2CD79BDFE9D2}"/>
              </a:ext>
            </a:extLst>
          </p:cNvPr>
          <p:cNvSpPr txBox="1"/>
          <p:nvPr/>
        </p:nvSpPr>
        <p:spPr>
          <a:xfrm>
            <a:off x="2021434" y="430350"/>
            <a:ext cx="864656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defTabSz="457200">
              <a:defRPr/>
            </a:pPr>
            <a:r>
              <a:rPr lang="hu-HU" sz="3600" b="1" dirty="0">
                <a:solidFill>
                  <a:srgbClr val="0D3862"/>
                </a:solidFill>
                <a:latin typeface="Calibri"/>
              </a:rPr>
              <a:t>PTE TÉR 3. szakasz </a:t>
            </a:r>
            <a:r>
              <a:rPr lang="hu-HU" sz="3600" b="1" dirty="0">
                <a:solidFill>
                  <a:srgbClr val="FF0000"/>
                </a:solidFill>
                <a:latin typeface="Calibri"/>
              </a:rPr>
              <a:t>előkészületek</a:t>
            </a:r>
            <a:endParaRPr lang="en-US" sz="3600" b="1" dirty="0">
              <a:solidFill>
                <a:srgbClr val="FF0000"/>
              </a:solidFill>
              <a:latin typeface="Calibri"/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2021432" y="1076681"/>
            <a:ext cx="8198160" cy="403187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 algn="just" defTabSz="457200">
              <a:buFont typeface="Arial" panose="020B0604020202020204" pitchFamily="34" charset="0"/>
              <a:buChar char="•"/>
              <a:defRPr/>
            </a:pPr>
            <a:endParaRPr lang="hu-HU" b="1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342900" indent="-342900" algn="just" defTabSz="457200">
              <a:buFont typeface="+mj-lt"/>
              <a:buAutoNum type="arabicPeriod"/>
              <a:defRPr/>
            </a:pPr>
            <a:r>
              <a:rPr lang="hu-HU" sz="2800" b="1" dirty="0">
                <a:solidFill>
                  <a:prstClr val="black"/>
                </a:solidFill>
                <a:latin typeface="Calibri"/>
                <a:cs typeface="Calibri"/>
              </a:rPr>
              <a:t>Szervezeti teljesítménymérés rendszerének kidolgozása</a:t>
            </a:r>
          </a:p>
          <a:p>
            <a:pPr marL="342900" indent="-342900" algn="just" defTabSz="457200">
              <a:buFont typeface="+mj-lt"/>
              <a:buAutoNum type="arabicPeriod"/>
              <a:defRPr/>
            </a:pPr>
            <a:r>
              <a:rPr lang="hu-HU" sz="2800" b="1" dirty="0">
                <a:solidFill>
                  <a:prstClr val="black"/>
                </a:solidFill>
                <a:latin typeface="Calibri"/>
                <a:cs typeface="Calibri"/>
              </a:rPr>
              <a:t>Szervezeti teljesítményindikátorok azonosítása</a:t>
            </a:r>
          </a:p>
          <a:p>
            <a:pPr marL="971550" lvl="1" indent="-514350" algn="just">
              <a:buFont typeface="+mj-lt"/>
              <a:buAutoNum type="alphaUcPeriod"/>
              <a:defRPr/>
            </a:pPr>
            <a:r>
              <a:rPr lang="hu-HU" sz="2800" b="1" dirty="0">
                <a:solidFill>
                  <a:prstClr val="black"/>
                </a:solidFill>
                <a:latin typeface="Calibri"/>
                <a:cs typeface="Calibri"/>
              </a:rPr>
              <a:t>Erőforrásfelhasználás</a:t>
            </a:r>
          </a:p>
          <a:p>
            <a:pPr marL="971550" lvl="1" indent="-514350" algn="just">
              <a:buFont typeface="+mj-lt"/>
              <a:buAutoNum type="alphaUcPeriod"/>
              <a:defRPr/>
            </a:pPr>
            <a:r>
              <a:rPr lang="hu-HU" sz="2800" b="1" dirty="0">
                <a:solidFill>
                  <a:prstClr val="black"/>
                </a:solidFill>
                <a:latin typeface="Calibri"/>
                <a:cs typeface="Calibri"/>
              </a:rPr>
              <a:t>Intézménymenedzsment tevékenység</a:t>
            </a:r>
          </a:p>
          <a:p>
            <a:pPr marL="971550" lvl="1" indent="-514350" algn="just">
              <a:buFont typeface="+mj-lt"/>
              <a:buAutoNum type="alphaUcPeriod"/>
              <a:defRPr/>
            </a:pPr>
            <a:r>
              <a:rPr lang="hu-HU" sz="2800" b="1" dirty="0">
                <a:solidFill>
                  <a:prstClr val="black"/>
                </a:solidFill>
                <a:latin typeface="Calibri"/>
                <a:cs typeface="Calibri"/>
              </a:rPr>
              <a:t>UQA szempontrendszer</a:t>
            </a:r>
          </a:p>
          <a:p>
            <a:pPr marL="342900" indent="-342900" algn="just">
              <a:buFont typeface="+mj-lt"/>
              <a:buAutoNum type="arabicPeriod"/>
              <a:defRPr/>
            </a:pPr>
            <a:r>
              <a:rPr lang="hu-HU" sz="2800" b="1" dirty="0">
                <a:solidFill>
                  <a:prstClr val="black"/>
                </a:solidFill>
                <a:latin typeface="Calibri"/>
                <a:cs typeface="Calibri"/>
              </a:rPr>
              <a:t>Tér folyamatok és outputok definiálása</a:t>
            </a:r>
          </a:p>
          <a:p>
            <a:pPr marL="342900" indent="-342900" algn="just" defTabSz="457200">
              <a:buFont typeface="+mj-lt"/>
              <a:buAutoNum type="arabicPeriod"/>
              <a:defRPr/>
            </a:pPr>
            <a:endParaRPr lang="hu-HU" sz="2800" b="1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342900" indent="-342900" algn="just" defTabSz="457200">
              <a:buFont typeface="+mj-lt"/>
              <a:buAutoNum type="arabicPeriod"/>
              <a:defRPr/>
            </a:pPr>
            <a:endParaRPr lang="hu-HU" sz="1400" b="1" dirty="0">
              <a:solidFill>
                <a:prstClr val="black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77955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317A7013-B741-494A-9F5D-2CD79BDFE9D2}"/>
              </a:ext>
            </a:extLst>
          </p:cNvPr>
          <p:cNvSpPr txBox="1"/>
          <p:nvPr/>
        </p:nvSpPr>
        <p:spPr>
          <a:xfrm>
            <a:off x="2021434" y="430350"/>
            <a:ext cx="864656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hu-HU" sz="3600" b="1" dirty="0">
                <a:solidFill>
                  <a:srgbClr val="0D3862"/>
                </a:solidFill>
              </a:rPr>
              <a:t>PTE TÉR fejlesztés folyamata</a:t>
            </a:r>
            <a:endParaRPr lang="en-US" dirty="0"/>
          </a:p>
        </p:txBody>
      </p:sp>
      <p:sp>
        <p:nvSpPr>
          <p:cNvPr id="3" name="Téglalap 2"/>
          <p:cNvSpPr/>
          <p:nvPr/>
        </p:nvSpPr>
        <p:spPr>
          <a:xfrm>
            <a:off x="2021432" y="1076681"/>
            <a:ext cx="8198160" cy="5078313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endParaRPr lang="hu-HU" b="1" dirty="0">
              <a:cs typeface="Calibri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>
                <a:cs typeface="Calibri"/>
              </a:rPr>
              <a:t>2021. október 	</a:t>
            </a:r>
            <a:r>
              <a:rPr lang="hu-HU" dirty="0">
                <a:cs typeface="Calibri"/>
              </a:rPr>
              <a:t>	MEGBÍZÁS: Tanácsadó team   a PTE egységes 								teljesítményértékelési rendszerének szakmai megalkotására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u-HU" dirty="0">
              <a:cs typeface="Calibri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b="1" dirty="0">
                <a:cs typeface="Calibri"/>
              </a:rPr>
              <a:t>2021. október </a:t>
            </a:r>
            <a:r>
              <a:rPr lang="hu-HU" dirty="0">
                <a:cs typeface="Calibri"/>
              </a:rPr>
              <a:t>		Kari TÉR rendszerek áttekintése, interjúk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u-HU" dirty="0">
              <a:cs typeface="Calibri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b="1" dirty="0">
                <a:cs typeface="Calibri"/>
              </a:rPr>
              <a:t>2021. november </a:t>
            </a:r>
            <a:r>
              <a:rPr lang="hu-HU" dirty="0">
                <a:cs typeface="Calibri"/>
              </a:rPr>
              <a:t>	Koncepció megalkotása, tesztelés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u-HU" dirty="0">
              <a:cs typeface="Calibri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b="1" dirty="0">
                <a:cs typeface="Calibri"/>
              </a:rPr>
              <a:t>2021. december </a:t>
            </a:r>
            <a:r>
              <a:rPr lang="hu-HU" dirty="0">
                <a:cs typeface="Calibri"/>
              </a:rPr>
              <a:t>	</a:t>
            </a:r>
            <a:r>
              <a:rPr lang="hu-HU" dirty="0"/>
              <a:t>Szenátusi tájékoztató a Pécsi Tudományegyetem Oktatói-						kutatói Teljesítményértékelési Rendszere (PTE-TÉR 1.0) 						koncepcióról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u-HU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b="1" dirty="0">
                <a:cs typeface="Calibri"/>
              </a:rPr>
              <a:t>2022. január</a:t>
            </a:r>
            <a:r>
              <a:rPr lang="hu-HU" dirty="0">
                <a:cs typeface="Calibri"/>
              </a:rPr>
              <a:t>		Tesztelés alapján NEPTUN, MTMT interfészek kialakítása, 						adatstruktúra meghatározása, adatok rendelkezésre állásának 					áttekintése, szükséges intézkedések definiálása</a:t>
            </a:r>
          </a:p>
        </p:txBody>
      </p:sp>
    </p:spTree>
    <p:extLst>
      <p:ext uri="{BB962C8B-B14F-4D97-AF65-F5344CB8AC3E}">
        <p14:creationId xmlns:p14="http://schemas.microsoft.com/office/powerpoint/2010/main" val="2576486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317A7013-B741-494A-9F5D-2CD79BDFE9D2}"/>
              </a:ext>
            </a:extLst>
          </p:cNvPr>
          <p:cNvSpPr txBox="1"/>
          <p:nvPr/>
        </p:nvSpPr>
        <p:spPr>
          <a:xfrm>
            <a:off x="2021434" y="430350"/>
            <a:ext cx="864656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hu-HU" sz="3600" b="1" dirty="0">
                <a:solidFill>
                  <a:srgbClr val="0D3862"/>
                </a:solidFill>
              </a:rPr>
              <a:t>PTE TÉR fejlesztés folyamata</a:t>
            </a:r>
            <a:r>
              <a:rPr lang="hu-HU" dirty="0">
                <a:solidFill>
                  <a:prstClr val="black"/>
                </a:solidFill>
                <a:latin typeface="Calibri"/>
              </a:rPr>
              <a:t> </a:t>
            </a:r>
            <a:r>
              <a:rPr lang="hu-HU" sz="3600" b="1" dirty="0">
                <a:solidFill>
                  <a:srgbClr val="0D3862"/>
                </a:solidFill>
              </a:rPr>
              <a:t>folyt.</a:t>
            </a:r>
            <a:endParaRPr lang="en-US" sz="3600" b="1" dirty="0">
              <a:solidFill>
                <a:srgbClr val="0D3862"/>
              </a:solidFill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2021432" y="1076681"/>
            <a:ext cx="8198160" cy="452431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 algn="just" defTabSz="457200">
              <a:buFont typeface="Arial" panose="020B0604020202020204" pitchFamily="34" charset="0"/>
              <a:buChar char="•"/>
              <a:defRPr/>
            </a:pPr>
            <a:endParaRPr lang="hu-HU" b="1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285750" indent="-285750" algn="just" defTabSz="457200">
              <a:buFont typeface="Arial" panose="020B0604020202020204" pitchFamily="34" charset="0"/>
              <a:buChar char="•"/>
              <a:defRPr/>
            </a:pPr>
            <a:r>
              <a:rPr lang="hu-HU" b="1" dirty="0">
                <a:solidFill>
                  <a:prstClr val="black"/>
                </a:solidFill>
                <a:latin typeface="Calibri"/>
                <a:cs typeface="Calibri"/>
              </a:rPr>
              <a:t>2022. február - március</a:t>
            </a:r>
            <a:r>
              <a:rPr lang="hu-HU" dirty="0">
                <a:solidFill>
                  <a:prstClr val="black"/>
                </a:solidFill>
                <a:latin typeface="Calibri"/>
                <a:cs typeface="Calibri"/>
              </a:rPr>
              <a:t>		NEPTUN adattisztítás, feltöltés </a:t>
            </a:r>
          </a:p>
          <a:p>
            <a:pPr marL="285750" indent="-285750" algn="just" defTabSz="457200">
              <a:buFont typeface="Arial" panose="020B0604020202020204" pitchFamily="34" charset="0"/>
              <a:buChar char="•"/>
              <a:defRPr/>
            </a:pPr>
            <a:endParaRPr lang="hu-HU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hu-HU" b="1" dirty="0">
              <a:solidFill>
                <a:prstClr val="black"/>
              </a:solidFill>
              <a:cs typeface="Calibri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hu-HU" b="1" dirty="0">
                <a:solidFill>
                  <a:prstClr val="black"/>
                </a:solidFill>
                <a:cs typeface="Calibri"/>
              </a:rPr>
              <a:t>2022. március 16	</a:t>
            </a:r>
            <a:r>
              <a:rPr lang="hu-HU" dirty="0">
                <a:solidFill>
                  <a:prstClr val="black"/>
                </a:solidFill>
                <a:cs typeface="Calibri"/>
              </a:rPr>
              <a:t>		Informatikai fejlesztés zárása, átadás, átvétel 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hu-HU" b="1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hu-HU" b="1" dirty="0">
                <a:solidFill>
                  <a:prstClr val="black"/>
                </a:solidFill>
                <a:latin typeface="Calibri"/>
                <a:cs typeface="Calibri"/>
              </a:rPr>
              <a:t>2022. április				</a:t>
            </a:r>
            <a:r>
              <a:rPr lang="hu-HU" dirty="0">
                <a:solidFill>
                  <a:prstClr val="black"/>
                </a:solidFill>
                <a:latin typeface="Calibri"/>
                <a:cs typeface="Calibri"/>
              </a:rPr>
              <a:t>Tér első verzió kommunikálása a karok felé</a:t>
            </a:r>
          </a:p>
          <a:p>
            <a:pPr lvl="7" algn="just">
              <a:defRPr/>
            </a:pPr>
            <a:r>
              <a:rPr lang="hu-HU" dirty="0">
                <a:solidFill>
                  <a:prstClr val="black"/>
                </a:solidFill>
                <a:latin typeface="Calibri"/>
                <a:cs typeface="Calibri"/>
              </a:rPr>
              <a:t>Teszteléshez szükséges adatok lekérése, elemzés</a:t>
            </a:r>
          </a:p>
          <a:p>
            <a:pPr lvl="7" algn="just">
              <a:defRPr/>
            </a:pPr>
            <a:r>
              <a:rPr lang="hu-HU" dirty="0">
                <a:solidFill>
                  <a:prstClr val="black"/>
                </a:solidFill>
                <a:latin typeface="Calibri"/>
                <a:cs typeface="Calibri"/>
              </a:rPr>
              <a:t>Pilot kitöltés 10 fő/kar (2/munkakör)</a:t>
            </a:r>
          </a:p>
          <a:p>
            <a:pPr lvl="7" algn="just">
              <a:defRPr/>
            </a:pPr>
            <a:endParaRPr lang="hu-HU" b="1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r>
              <a:rPr lang="hu-HU" b="1" dirty="0">
                <a:solidFill>
                  <a:prstClr val="black"/>
                </a:solidFill>
                <a:latin typeface="Calibri"/>
                <a:cs typeface="Calibri"/>
              </a:rPr>
              <a:t>2022. május				</a:t>
            </a:r>
            <a:r>
              <a:rPr lang="hu-HU" dirty="0">
                <a:solidFill>
                  <a:prstClr val="black"/>
                </a:solidFill>
                <a:latin typeface="Calibri"/>
                <a:cs typeface="Calibri"/>
              </a:rPr>
              <a:t>Súlyok, értékelési folyamat igazítása a tesztelés eredményei alapján, szabályzatba foglalás, belső kommunikáció 2. szakasz</a:t>
            </a:r>
          </a:p>
          <a:p>
            <a:pPr marL="285750" indent="-285750" algn="just">
              <a:buFont typeface="Arial" panose="020B0604020202020204" pitchFamily="34" charset="0"/>
              <a:buChar char="•"/>
              <a:defRPr/>
            </a:pPr>
            <a:endParaRPr lang="hu-HU" b="1" dirty="0">
              <a:solidFill>
                <a:prstClr val="black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06022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317A7013-B741-494A-9F5D-2CD79BDFE9D2}"/>
              </a:ext>
            </a:extLst>
          </p:cNvPr>
          <p:cNvSpPr txBox="1"/>
          <p:nvPr/>
        </p:nvSpPr>
        <p:spPr>
          <a:xfrm>
            <a:off x="2021434" y="430350"/>
            <a:ext cx="864656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defTabSz="457200">
              <a:defRPr/>
            </a:pPr>
            <a:r>
              <a:rPr lang="hu-HU" sz="3600" b="1" dirty="0">
                <a:solidFill>
                  <a:srgbClr val="0D3862"/>
                </a:solidFill>
                <a:latin typeface="Calibri"/>
              </a:rPr>
              <a:t>Egységes TÉR koncepció</a:t>
            </a:r>
            <a:endParaRPr lang="en-US" sz="3600" b="1" dirty="0">
              <a:solidFill>
                <a:srgbClr val="0D3862"/>
              </a:solidFill>
              <a:latin typeface="Calibri"/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2021432" y="1076680"/>
            <a:ext cx="8198160" cy="480131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 algn="just" defTabSz="457200">
              <a:buFont typeface="Arial" panose="020B0604020202020204" pitchFamily="34" charset="0"/>
              <a:buChar char="•"/>
              <a:defRPr/>
            </a:pPr>
            <a:endParaRPr lang="hu-HU" b="1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285750" indent="-285750" algn="just" defTabSz="457200">
              <a:buFont typeface="Arial" panose="020B0604020202020204" pitchFamily="34" charset="0"/>
              <a:buChar char="•"/>
              <a:defRPr/>
            </a:pPr>
            <a:r>
              <a:rPr lang="hu-HU" b="1" dirty="0">
                <a:solidFill>
                  <a:prstClr val="black"/>
                </a:solidFill>
                <a:latin typeface="Calibri"/>
                <a:cs typeface="Calibri"/>
              </a:rPr>
              <a:t>PTE ID belépés</a:t>
            </a:r>
          </a:p>
          <a:p>
            <a:pPr marL="285750" indent="-285750" algn="just" defTabSz="457200">
              <a:buFont typeface="Arial" panose="020B0604020202020204" pitchFamily="34" charset="0"/>
              <a:buChar char="•"/>
              <a:defRPr/>
            </a:pPr>
            <a:r>
              <a:rPr lang="hu-HU" b="1" dirty="0">
                <a:solidFill>
                  <a:prstClr val="black"/>
                </a:solidFill>
                <a:latin typeface="Calibri"/>
                <a:cs typeface="Calibri"/>
              </a:rPr>
              <a:t>4 modul, ún. magkompetenciák mérésére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hu-HU" dirty="0">
                <a:cs typeface="Calibri"/>
              </a:rPr>
              <a:t>Oktatás (</a:t>
            </a:r>
            <a:r>
              <a:rPr lang="hu-HU" dirty="0" err="1">
                <a:cs typeface="Calibri"/>
              </a:rPr>
              <a:t>Neptun</a:t>
            </a:r>
            <a:r>
              <a:rPr lang="hu-HU" dirty="0">
                <a:cs typeface="Calibri"/>
              </a:rPr>
              <a:t>)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hu-HU" dirty="0">
                <a:cs typeface="Calibri"/>
              </a:rPr>
              <a:t>Tudományos aktivitás (MTMT)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hu-HU" dirty="0">
                <a:cs typeface="Calibri"/>
              </a:rPr>
              <a:t>Intézménymenedzsment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hu-HU" dirty="0">
                <a:cs typeface="Calibri"/>
              </a:rPr>
              <a:t>Tehetséggondozás és utánpótlás nevelés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b="1" dirty="0">
                <a:cs typeface="Calibri"/>
              </a:rPr>
              <a:t>2 modul esetében interfészek, kitöltésre nincs szükség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b="1" dirty="0">
                <a:cs typeface="Calibri"/>
              </a:rPr>
              <a:t>2 modul manuális adatbevitel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b="1" dirty="0">
                <a:cs typeface="Calibri"/>
              </a:rPr>
              <a:t>Outputok egyéni szinten, visszajelzés a kitöltés végén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hu-HU" dirty="0">
                <a:cs typeface="Calibri"/>
              </a:rPr>
              <a:t>1. szint (mért és minősített teljesítmény)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hu-HU" dirty="0">
                <a:cs typeface="Calibri"/>
              </a:rPr>
              <a:t>Teljes munkaidőben foglalkoztatott oktató, kutató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hu-HU" dirty="0">
                <a:cs typeface="Calibri"/>
              </a:rPr>
              <a:t>Határozatlan idejű munkaszerződéssel foglalkoztatott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hu-HU" dirty="0">
                <a:cs typeface="Calibri"/>
              </a:rPr>
              <a:t>Minimum 3, maximum 35 éves foglalkoztatási jogviszony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hu-HU" dirty="0">
                <a:cs typeface="Calibri"/>
              </a:rPr>
              <a:t>2.szint (mért teljesítmény)</a:t>
            </a:r>
          </a:p>
          <a:p>
            <a:pPr marL="1200150" lvl="2" indent="-285750" algn="just">
              <a:buFont typeface="Arial" panose="020B0604020202020204" pitchFamily="34" charset="0"/>
              <a:buChar char="•"/>
            </a:pPr>
            <a:r>
              <a:rPr lang="hu-HU" dirty="0">
                <a:cs typeface="Calibri"/>
              </a:rPr>
              <a:t>Akik az első szintű szűréssel a minősítésből kimaradtak, illetve akiket a karok a mérésbe bevonnak</a:t>
            </a:r>
          </a:p>
        </p:txBody>
      </p:sp>
    </p:spTree>
    <p:extLst>
      <p:ext uri="{BB962C8B-B14F-4D97-AF65-F5344CB8AC3E}">
        <p14:creationId xmlns:p14="http://schemas.microsoft.com/office/powerpoint/2010/main" val="3237520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317A7013-B741-494A-9F5D-2CD79BDFE9D2}"/>
              </a:ext>
            </a:extLst>
          </p:cNvPr>
          <p:cNvSpPr txBox="1"/>
          <p:nvPr/>
        </p:nvSpPr>
        <p:spPr>
          <a:xfrm>
            <a:off x="2021434" y="430350"/>
            <a:ext cx="864656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defTabSz="457200">
              <a:defRPr/>
            </a:pPr>
            <a:r>
              <a:rPr lang="hu-HU" sz="3600" b="1" dirty="0">
                <a:solidFill>
                  <a:srgbClr val="0D3862"/>
                </a:solidFill>
                <a:latin typeface="Calibri"/>
              </a:rPr>
              <a:t>Egységes TÉR koncepció</a:t>
            </a:r>
            <a:endParaRPr lang="en-US" sz="3600" b="1" dirty="0">
              <a:solidFill>
                <a:srgbClr val="0D3862"/>
              </a:solidFill>
              <a:latin typeface="Calibri"/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2021432" y="1076681"/>
            <a:ext cx="8198160" cy="369331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 algn="just" defTabSz="457200">
              <a:buFont typeface="Arial" panose="020B0604020202020204" pitchFamily="34" charset="0"/>
              <a:buChar char="•"/>
              <a:defRPr/>
            </a:pPr>
            <a:endParaRPr lang="hu-HU" b="1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b="1" dirty="0">
                <a:cs typeface="Calibri"/>
              </a:rPr>
              <a:t>1. szint: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hu-HU" dirty="0">
                <a:cs typeface="Calibri"/>
              </a:rPr>
              <a:t>az oktató, kutató teljesítménye a rendszerben pontszámok által súlyozva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hu-HU" dirty="0">
                <a:cs typeface="Calibri"/>
              </a:rPr>
              <a:t>a pontszám alapján az oktató, kutató teljesítménye minősítve (elfogadási tartomány beosztásonként definiálva)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b="1" dirty="0">
                <a:cs typeface="Calibri"/>
              </a:rPr>
              <a:t>2. szint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hu-HU" dirty="0">
                <a:cs typeface="Calibri"/>
              </a:rPr>
              <a:t>az oktató, kutató teljesítménye a rendszerben pontszámok által súlyozva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hu-HU" dirty="0">
                <a:cs typeface="Calibri"/>
              </a:rPr>
              <a:t>a pontszám alapján az oktató, kutató teljesítménye nem kerül minősítésre (Művészeti kar oktatói, kutatói)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u-HU" b="1" dirty="0">
                <a:cs typeface="Calibri"/>
              </a:rPr>
              <a:t>A fejlesztés következő lépése: kari rendszerek, specialitások illesztése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hu-HU" dirty="0">
                <a:cs typeface="Calibri"/>
              </a:rPr>
              <a:t>A karok által a mérésbe bevont teljesítményterületek, melyek a magkompetenciaterületek által le nem fedettek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hu-HU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2106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317A7013-B741-494A-9F5D-2CD79BDFE9D2}"/>
              </a:ext>
            </a:extLst>
          </p:cNvPr>
          <p:cNvSpPr txBox="1"/>
          <p:nvPr/>
        </p:nvSpPr>
        <p:spPr>
          <a:xfrm>
            <a:off x="2021434" y="430350"/>
            <a:ext cx="864656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defTabSz="457200">
              <a:defRPr/>
            </a:pPr>
            <a:r>
              <a:rPr lang="hu-HU" sz="3600" b="1" dirty="0">
                <a:solidFill>
                  <a:srgbClr val="0D3862"/>
                </a:solidFill>
                <a:latin typeface="Calibri"/>
              </a:rPr>
              <a:t>Outputok</a:t>
            </a:r>
            <a:endParaRPr lang="en-US" sz="3600" b="1" dirty="0">
              <a:solidFill>
                <a:srgbClr val="0D3862"/>
              </a:solidFill>
              <a:latin typeface="Calibri"/>
            </a:endParaRPr>
          </a:p>
        </p:txBody>
      </p:sp>
      <p:sp>
        <p:nvSpPr>
          <p:cNvPr id="3" name="Téglalap 2"/>
          <p:cNvSpPr/>
          <p:nvPr/>
        </p:nvSpPr>
        <p:spPr>
          <a:xfrm>
            <a:off x="2021432" y="1076680"/>
            <a:ext cx="8198160" cy="480131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285750" indent="-285750" algn="just" defTabSz="457200">
              <a:buFont typeface="Arial" panose="020B0604020202020204" pitchFamily="34" charset="0"/>
              <a:buChar char="•"/>
              <a:defRPr/>
            </a:pPr>
            <a:endParaRPr lang="hu-HU" b="1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285750" indent="-285750" algn="just" defTabSz="457200">
              <a:buFont typeface="Arial" panose="020B0604020202020204" pitchFamily="34" charset="0"/>
              <a:buChar char="•"/>
              <a:defRPr/>
            </a:pPr>
            <a:r>
              <a:rPr lang="hu-HU" b="1" dirty="0">
                <a:solidFill>
                  <a:prstClr val="black"/>
                </a:solidFill>
                <a:latin typeface="Calibri"/>
                <a:cs typeface="Calibri"/>
              </a:rPr>
              <a:t>Jelenleg:</a:t>
            </a:r>
          </a:p>
          <a:p>
            <a:pPr marL="285750" indent="-285750" algn="just" defTabSz="457200">
              <a:buFont typeface="Arial" panose="020B0604020202020204" pitchFamily="34" charset="0"/>
              <a:buChar char="•"/>
              <a:defRPr/>
            </a:pPr>
            <a:r>
              <a:rPr lang="hu-HU" b="1" dirty="0">
                <a:solidFill>
                  <a:prstClr val="black"/>
                </a:solidFill>
                <a:latin typeface="Calibri"/>
                <a:cs typeface="Calibri"/>
              </a:rPr>
              <a:t>1. szint: </a:t>
            </a:r>
          </a:p>
          <a:p>
            <a:pPr marL="742950" lvl="1" indent="-285750" algn="just" defTabSz="457200">
              <a:buFont typeface="Arial" panose="020B0604020202020204" pitchFamily="34" charset="0"/>
              <a:buChar char="•"/>
              <a:defRPr/>
            </a:pPr>
            <a:r>
              <a:rPr lang="hu-HU" dirty="0">
                <a:solidFill>
                  <a:prstClr val="black"/>
                </a:solidFill>
                <a:latin typeface="Calibri"/>
                <a:cs typeface="Calibri"/>
              </a:rPr>
              <a:t>az oktató, kutató teljesítménye a rendszerben pontszámok által súlyozva</a:t>
            </a:r>
          </a:p>
          <a:p>
            <a:pPr marL="742950" lvl="1" indent="-285750" algn="just" defTabSz="457200">
              <a:buFont typeface="Arial" panose="020B0604020202020204" pitchFamily="34" charset="0"/>
              <a:buChar char="•"/>
              <a:defRPr/>
            </a:pPr>
            <a:r>
              <a:rPr lang="hu-HU" dirty="0">
                <a:solidFill>
                  <a:prstClr val="black"/>
                </a:solidFill>
                <a:latin typeface="Calibri"/>
                <a:cs typeface="Calibri"/>
              </a:rPr>
              <a:t>a pontszám alapján az oktató, kutató teljesítménye minősítve (elfogadási tartomány beosztásonként definiálva)</a:t>
            </a:r>
          </a:p>
          <a:p>
            <a:pPr marL="285750" indent="-285750" algn="just" defTabSz="457200">
              <a:buFont typeface="Arial" panose="020B0604020202020204" pitchFamily="34" charset="0"/>
              <a:buChar char="•"/>
              <a:defRPr/>
            </a:pPr>
            <a:r>
              <a:rPr lang="hu-HU" b="1" dirty="0">
                <a:solidFill>
                  <a:prstClr val="black"/>
                </a:solidFill>
                <a:latin typeface="Calibri"/>
                <a:cs typeface="Calibri"/>
              </a:rPr>
              <a:t>2. szint</a:t>
            </a:r>
          </a:p>
          <a:p>
            <a:pPr marL="742950" lvl="1" indent="-285750" algn="just" defTabSz="457200">
              <a:buFont typeface="Arial" panose="020B0604020202020204" pitchFamily="34" charset="0"/>
              <a:buChar char="•"/>
              <a:defRPr/>
            </a:pPr>
            <a:r>
              <a:rPr lang="hu-HU" dirty="0">
                <a:solidFill>
                  <a:prstClr val="black"/>
                </a:solidFill>
                <a:latin typeface="Calibri"/>
                <a:cs typeface="Calibri"/>
              </a:rPr>
              <a:t>az oktató, kutató teljesítménye a rendszerben pontszámok által súlyozva</a:t>
            </a:r>
          </a:p>
          <a:p>
            <a:pPr lvl="1" algn="just" defTabSz="457200">
              <a:defRPr/>
            </a:pPr>
            <a:endParaRPr lang="hu-HU" dirty="0">
              <a:solidFill>
                <a:prstClr val="black"/>
              </a:solidFill>
              <a:latin typeface="Calibri"/>
              <a:cs typeface="Calibri"/>
            </a:endParaRPr>
          </a:p>
          <a:p>
            <a:pPr marL="285750" indent="-285750" algn="just" defTabSz="457200">
              <a:buFont typeface="Arial" panose="020B0604020202020204" pitchFamily="34" charset="0"/>
              <a:buChar char="•"/>
              <a:defRPr/>
            </a:pPr>
            <a:r>
              <a:rPr lang="hu-HU" b="1" dirty="0">
                <a:solidFill>
                  <a:prstClr val="black"/>
                </a:solidFill>
                <a:latin typeface="Calibri"/>
                <a:cs typeface="Calibri"/>
              </a:rPr>
              <a:t>FOLYTATÁS:</a:t>
            </a:r>
          </a:p>
          <a:p>
            <a:pPr marL="285750" indent="-285750" algn="just" defTabSz="457200">
              <a:buFont typeface="Arial" panose="020B0604020202020204" pitchFamily="34" charset="0"/>
              <a:buChar char="•"/>
              <a:defRPr/>
            </a:pPr>
            <a:r>
              <a:rPr lang="hu-HU" b="1" dirty="0">
                <a:solidFill>
                  <a:prstClr val="black"/>
                </a:solidFill>
                <a:latin typeface="Calibri"/>
                <a:cs typeface="Calibri"/>
              </a:rPr>
              <a:t>A fejlesztés következő lépése: kari rendszerek, specialitások illesztése</a:t>
            </a:r>
          </a:p>
          <a:p>
            <a:pPr marL="742950" lvl="1" indent="-285750" algn="just" defTabSz="457200">
              <a:buFont typeface="Arial" panose="020B0604020202020204" pitchFamily="34" charset="0"/>
              <a:buChar char="•"/>
              <a:defRPr/>
            </a:pPr>
            <a:r>
              <a:rPr lang="hu-HU" dirty="0">
                <a:solidFill>
                  <a:prstClr val="black"/>
                </a:solidFill>
                <a:latin typeface="Calibri"/>
                <a:cs typeface="Calibri"/>
              </a:rPr>
              <a:t>A karok által a mérésbe bevont teljesítményterületek, melyek a magkompetenciaterületek által le nem fedettek</a:t>
            </a:r>
          </a:p>
          <a:p>
            <a:pPr marL="742950" lvl="1" indent="-285750" algn="just" defTabSz="457200">
              <a:buFont typeface="Arial" panose="020B0604020202020204" pitchFamily="34" charset="0"/>
              <a:buChar char="•"/>
              <a:defRPr/>
            </a:pPr>
            <a:r>
              <a:rPr lang="hu-HU" dirty="0">
                <a:solidFill>
                  <a:prstClr val="black"/>
                </a:solidFill>
                <a:latin typeface="Calibri"/>
                <a:cs typeface="Calibri"/>
              </a:rPr>
              <a:t>Ezt követően az outputok kiegészülnek a kar által definiált teljesítményterületek pontszámaival mind az 1. szinten, mind a 2. szinten bevont kitöltők esetében.</a:t>
            </a:r>
          </a:p>
          <a:p>
            <a:pPr marL="285750" indent="-285750" algn="just" defTabSz="457200">
              <a:buFont typeface="Arial" panose="020B0604020202020204" pitchFamily="34" charset="0"/>
              <a:buChar char="•"/>
              <a:defRPr/>
            </a:pPr>
            <a:endParaRPr lang="hu-HU" dirty="0">
              <a:solidFill>
                <a:prstClr val="black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95473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317A7013-B741-494A-9F5D-2CD79BDFE9D2}"/>
              </a:ext>
            </a:extLst>
          </p:cNvPr>
          <p:cNvSpPr txBox="1"/>
          <p:nvPr/>
        </p:nvSpPr>
        <p:spPr>
          <a:xfrm>
            <a:off x="2021434" y="430350"/>
            <a:ext cx="864656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hu-HU" sz="3600" b="1" dirty="0">
                <a:solidFill>
                  <a:srgbClr val="0D3862"/>
                </a:solidFill>
              </a:rPr>
              <a:t>Oktatási teljesítmények 1.</a:t>
            </a:r>
            <a:endParaRPr lang="en-US" dirty="0">
              <a:solidFill>
                <a:srgbClr val="000000"/>
              </a:solidFill>
              <a:cs typeface="Calibri"/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7533437" y="973963"/>
            <a:ext cx="2822836" cy="21017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hu-HU" b="1" dirty="0">
                <a:solidFill>
                  <a:srgbClr val="0D3862"/>
                </a:solidFill>
              </a:rPr>
              <a:t>NEPTUN INTERFÉSZ</a:t>
            </a:r>
          </a:p>
          <a:p>
            <a:r>
              <a:rPr lang="hu-HU" b="1" dirty="0">
                <a:solidFill>
                  <a:srgbClr val="0D3862"/>
                </a:solidFill>
              </a:rPr>
              <a:t>MINŐSÉGI SZORZÓK: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>
                <a:solidFill>
                  <a:srgbClr val="0D3862"/>
                </a:solidFill>
              </a:rPr>
              <a:t>NYELV,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>
                <a:solidFill>
                  <a:srgbClr val="0D3862"/>
                </a:solidFill>
              </a:rPr>
              <a:t>KÉPZÉSI SZINT,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>
                <a:solidFill>
                  <a:srgbClr val="0D3862"/>
                </a:solidFill>
              </a:rPr>
              <a:t>TAGOZAT,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b="1" dirty="0">
                <a:solidFill>
                  <a:srgbClr val="0D3862"/>
                </a:solidFill>
              </a:rPr>
              <a:t>HALLGATÓI LÉTSZÁM</a:t>
            </a:r>
          </a:p>
        </p:txBody>
      </p:sp>
      <p:pic>
        <p:nvPicPr>
          <p:cNvPr id="3" name="Kép 2"/>
          <p:cNvPicPr>
            <a:picLocks noChangeAspect="1"/>
          </p:cNvPicPr>
          <p:nvPr/>
        </p:nvPicPr>
        <p:blipFill rotWithShape="1">
          <a:blip r:embed="rId2"/>
          <a:srcRect b="17676"/>
          <a:stretch/>
        </p:blipFill>
        <p:spPr>
          <a:xfrm>
            <a:off x="1758168" y="973963"/>
            <a:ext cx="5512004" cy="5226592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156628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317A7013-B741-494A-9F5D-2CD79BDFE9D2}"/>
              </a:ext>
            </a:extLst>
          </p:cNvPr>
          <p:cNvSpPr txBox="1"/>
          <p:nvPr/>
        </p:nvSpPr>
        <p:spPr>
          <a:xfrm>
            <a:off x="2021434" y="430350"/>
            <a:ext cx="8646567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defTabSz="457200">
              <a:defRPr/>
            </a:pPr>
            <a:r>
              <a:rPr lang="hu-HU" sz="3600" b="1" dirty="0">
                <a:solidFill>
                  <a:srgbClr val="0D3862"/>
                </a:solidFill>
                <a:latin typeface="Calibri"/>
              </a:rPr>
              <a:t>Oktatási teljesítmények 2.</a:t>
            </a:r>
            <a:endParaRPr lang="en-US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7" name="Téglalap 6"/>
          <p:cNvSpPr/>
          <p:nvPr/>
        </p:nvSpPr>
        <p:spPr>
          <a:xfrm>
            <a:off x="7554219" y="1076680"/>
            <a:ext cx="2822836" cy="210174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457200">
              <a:defRPr/>
            </a:pPr>
            <a:r>
              <a:rPr lang="hu-HU" b="1" dirty="0">
                <a:solidFill>
                  <a:srgbClr val="0D3862"/>
                </a:solidFill>
                <a:latin typeface="Calibri"/>
              </a:rPr>
              <a:t>NEPTUN INTERFÉSZ</a:t>
            </a:r>
          </a:p>
          <a:p>
            <a:pPr defTabSz="457200">
              <a:defRPr/>
            </a:pPr>
            <a:r>
              <a:rPr lang="hu-HU" b="1" dirty="0">
                <a:solidFill>
                  <a:srgbClr val="0D3862"/>
                </a:solidFill>
                <a:latin typeface="Calibri"/>
              </a:rPr>
              <a:t>MINŐSÉGI SZORZÓK:</a:t>
            </a: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lang="hu-HU" b="1" dirty="0">
                <a:solidFill>
                  <a:srgbClr val="0D3862"/>
                </a:solidFill>
                <a:latin typeface="Calibri"/>
              </a:rPr>
              <a:t>NYELV, </a:t>
            </a: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lang="hu-HU" b="1" dirty="0">
                <a:solidFill>
                  <a:srgbClr val="0D3862"/>
                </a:solidFill>
                <a:latin typeface="Calibri"/>
              </a:rPr>
              <a:t>KÉPZÉSI SZINT, </a:t>
            </a: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lang="hu-HU" b="1" dirty="0">
                <a:solidFill>
                  <a:srgbClr val="0D3862"/>
                </a:solidFill>
                <a:latin typeface="Calibri"/>
              </a:rPr>
              <a:t>TAGOZAT, </a:t>
            </a:r>
          </a:p>
          <a:p>
            <a:pPr marL="285750" indent="-285750" defTabSz="457200">
              <a:buFont typeface="Arial" panose="020B0604020202020204" pitchFamily="34" charset="0"/>
              <a:buChar char="•"/>
              <a:defRPr/>
            </a:pPr>
            <a:r>
              <a:rPr lang="hu-HU" b="1" dirty="0">
                <a:solidFill>
                  <a:srgbClr val="0D3862"/>
                </a:solidFill>
                <a:latin typeface="Calibri"/>
              </a:rPr>
              <a:t>HALLGATÓI LÉTSZÁM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0888" y="1076681"/>
            <a:ext cx="5763750" cy="3214765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721889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1089</Words>
  <Application>Microsoft Office PowerPoint</Application>
  <PresentationFormat>Szélesvásznú</PresentationFormat>
  <Paragraphs>177</Paragraphs>
  <Slides>22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22</vt:i4>
      </vt:variant>
    </vt:vector>
  </HeadingPairs>
  <TitlesOfParts>
    <vt:vector size="26" baseType="lpstr">
      <vt:lpstr>Arial</vt:lpstr>
      <vt:lpstr>Calibri</vt:lpstr>
      <vt:lpstr>Calibri Light</vt:lpstr>
      <vt:lpstr>Office-téma</vt:lpstr>
      <vt:lpstr>PTE Egységes Teljesítményértékelési Rendszer 1.0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Mérés és egyeztetés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PTE Egységes Teljesítményértékelési Rendszer 1.0</dc:title>
  <dc:creator>Dr. Péley Bernadette</dc:creator>
  <cp:lastModifiedBy>User</cp:lastModifiedBy>
  <cp:revision>3</cp:revision>
  <dcterms:created xsi:type="dcterms:W3CDTF">2022-05-20T07:11:38Z</dcterms:created>
  <dcterms:modified xsi:type="dcterms:W3CDTF">2022-05-25T06:29:32Z</dcterms:modified>
</cp:coreProperties>
</file>