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59" r:id="rId10"/>
    <p:sldId id="260" r:id="rId11"/>
    <p:sldId id="268" r:id="rId12"/>
    <p:sldId id="261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234C"/>
    <a:srgbClr val="195A86"/>
    <a:srgbClr val="1C6698"/>
    <a:srgbClr val="4472C4"/>
    <a:srgbClr val="144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A8300-F622-4A5B-B509-FF6DC7CDBB23}" type="datetimeFigureOut">
              <a:rPr lang="hu-HU" smtClean="0"/>
              <a:t>2022. 12. 13.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9CFB4-726F-44E2-AD54-38E43200E5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257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22967-6495-9E1E-5FA9-79A652A6A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098D53-81A8-1770-F613-BDA539C1E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D23A0-DC02-9DB4-EC0C-84B11983C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9795-5AB3-4043-8115-0596315A6042}" type="datetimeFigureOut">
              <a:rPr lang="hu-HU" smtClean="0"/>
              <a:t>2022. 12. 13.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62D1C-4C3B-E32B-1160-72198C006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BDD67-1360-ECA6-EDCA-16B98DB6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53BB-867E-4F8D-9FE0-5751294310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471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3141B-919A-D089-FE4C-19158389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63735E-35D4-1791-D233-D69A9C896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C24A0-15F0-2AD7-EFCC-9512D3B5E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9795-5AB3-4043-8115-0596315A6042}" type="datetimeFigureOut">
              <a:rPr lang="hu-HU" smtClean="0"/>
              <a:t>2022. 12. 13.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C77B5-8773-EDE4-6287-2E3AD1E8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9F83D-A948-EE95-A1BE-E1E5339C1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53BB-867E-4F8D-9FE0-5751294310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1479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A20D81-89B5-176C-BF71-32F7723D6D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9E885-6870-7536-1D04-BE71379F1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B9F46-376D-4A8A-9057-CA72C21EA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9795-5AB3-4043-8115-0596315A6042}" type="datetimeFigureOut">
              <a:rPr lang="hu-HU" smtClean="0"/>
              <a:t>2022. 12. 13.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621D1-071F-8B17-DB25-5A0AD2026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70EC3-EDCB-9881-B350-AF6E2470F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53BB-867E-4F8D-9FE0-5751294310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754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94A75-5ACB-7F2E-D846-D8F5B98F2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1E5B6-857F-0A83-811E-D1AC5F936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74B4F-09CB-DAC6-ACE3-0CE00C663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9795-5AB3-4043-8115-0596315A6042}" type="datetimeFigureOut">
              <a:rPr lang="hu-HU" smtClean="0"/>
              <a:t>2022. 12. 13.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6E109-C2F1-AF4F-8393-2FFCE6944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346BB-2B2F-6C81-E641-98CA3E36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53BB-867E-4F8D-9FE0-5751294310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231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749BD-781B-051C-B45B-173E12567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0F08-8914-28B5-19AF-55A9FEE77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374E6-D377-A8BB-1B87-33B9059EA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9795-5AB3-4043-8115-0596315A6042}" type="datetimeFigureOut">
              <a:rPr lang="hu-HU" smtClean="0"/>
              <a:t>2022. 12. 13.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7F51D-F642-0BEA-5FB9-CCF45AF5A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3ABBE-D5FC-3BB3-FFD3-A13DBEA64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53BB-867E-4F8D-9FE0-5751294310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757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11844-5194-E955-7991-E95C8DB4D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931C2-ADCF-0DEA-AEA9-128EDE9728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840922-E5E0-EB2F-CAA7-C25549B9D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1A7EC-8564-C17B-B4B7-3A637395B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9795-5AB3-4043-8115-0596315A6042}" type="datetimeFigureOut">
              <a:rPr lang="hu-HU" smtClean="0"/>
              <a:t>2022. 12. 13.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85D59-5E05-E6B6-7F60-EF47687D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A1674-C2EF-9EDF-C503-B4B47D8B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53BB-867E-4F8D-9FE0-5751294310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8900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E031-859A-8D72-AEE8-F7D3AFABB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27546-BA0D-5B91-36F3-B1591ACD1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38EC4-8BE2-D0C8-909F-104E3A765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2CC265-FFFE-9988-33F8-BC935634FA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00F3A9-6533-56A7-7D9B-A8C0177E20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B2659B-1292-72DB-5912-A555125A7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9795-5AB3-4043-8115-0596315A6042}" type="datetimeFigureOut">
              <a:rPr lang="hu-HU" smtClean="0"/>
              <a:t>2022. 12. 13.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231DC0-E03A-C6FB-E570-A7698CA24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9A38FF-5D97-CDDE-7FE2-687FC6FF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53BB-867E-4F8D-9FE0-5751294310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900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F4E3E-4795-58E7-74B5-FAC552DD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A8F6B1-69EE-12E4-416C-4BBC41428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9795-5AB3-4043-8115-0596315A6042}" type="datetimeFigureOut">
              <a:rPr lang="hu-HU" smtClean="0"/>
              <a:t>2022. 12. 13.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416A09-E672-25B8-5886-12A8BDC9E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EE38FA-C465-6988-A90C-3210E6D8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53BB-867E-4F8D-9FE0-5751294310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1152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E527D-2278-1014-3C48-5800487FC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9795-5AB3-4043-8115-0596315A6042}" type="datetimeFigureOut">
              <a:rPr lang="hu-HU" smtClean="0"/>
              <a:t>2022. 12. 13.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F1A397-F502-43AA-8E3A-1951E84DC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A51C2-34BB-DEF0-CF06-568366B1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53BB-867E-4F8D-9FE0-5751294310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657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6CB43-79DA-FBE6-00B9-15D1986B2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CD7C6-AF20-34E0-C3EE-B9C5071EC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FEC45E-EE86-E307-B954-B63929494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83651-4EF1-9F4B-70E9-9D0CC2B4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9795-5AB3-4043-8115-0596315A6042}" type="datetimeFigureOut">
              <a:rPr lang="hu-HU" smtClean="0"/>
              <a:t>2022. 12. 13.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9B4A8-1718-B366-1946-2F30899CE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58103-39BE-8C96-A96A-A608D218A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53BB-867E-4F8D-9FE0-5751294310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766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D356A-47CC-E036-7006-A0925216E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176FED-144B-D011-F515-A3FAA6EE7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3E8275-CEB8-8739-0C06-00BA6E388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86D20-A62C-C490-F042-6A4073451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9795-5AB3-4043-8115-0596315A6042}" type="datetimeFigureOut">
              <a:rPr lang="hu-HU" smtClean="0"/>
              <a:t>2022. 12. 13.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141E3B-E9C9-03FD-DE71-F66AF394C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070859-CBF9-CB94-C688-13C8FDB72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53BB-867E-4F8D-9FE0-5751294310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61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1D1CB3-16FE-EBCB-571A-0048B7525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CEA77-9BFF-EF8D-F112-9BE390A5B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5749B-20F1-872D-35B0-D874E97C15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99795-5AB3-4043-8115-0596315A6042}" type="datetimeFigureOut">
              <a:rPr lang="hu-HU" smtClean="0"/>
              <a:t>2022. 12. 13.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DA51A-82E5-32F8-647E-F87969A960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3B6FB-48F2-A84A-1A54-AA8B98319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853BB-867E-4F8D-9FE0-5751294310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727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B3C78-257A-65B2-6114-70F655CAD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11403"/>
            <a:ext cx="9144000" cy="1390325"/>
          </a:xfrm>
        </p:spPr>
        <p:txBody>
          <a:bodyPr>
            <a:noAutofit/>
          </a:bodyPr>
          <a:lstStyle/>
          <a:p>
            <a:endParaRPr lang="hu-HU" sz="44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39A79E-A123-77D1-292E-6CE48191BE1A}"/>
              </a:ext>
            </a:extLst>
          </p:cNvPr>
          <p:cNvGrpSpPr/>
          <p:nvPr/>
        </p:nvGrpSpPr>
        <p:grpSpPr>
          <a:xfrm>
            <a:off x="0" y="0"/>
            <a:ext cx="12192000" cy="1057145"/>
            <a:chOff x="0" y="0"/>
            <a:chExt cx="12192000" cy="105714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220AD07-5D99-63BA-1B09-45C1242400CF}"/>
                </a:ext>
              </a:extLst>
            </p:cNvPr>
            <p:cNvSpPr/>
            <p:nvPr/>
          </p:nvSpPr>
          <p:spPr>
            <a:xfrm>
              <a:off x="0" y="0"/>
              <a:ext cx="12192000" cy="1057145"/>
            </a:xfrm>
            <a:prstGeom prst="rect">
              <a:avLst/>
            </a:prstGeom>
            <a:gradFill flip="none" rotWithShape="1">
              <a:gsLst>
                <a:gs pos="0">
                  <a:srgbClr val="195A86">
                    <a:shade val="30000"/>
                    <a:satMod val="115000"/>
                  </a:srgbClr>
                </a:gs>
                <a:gs pos="50000">
                  <a:srgbClr val="195A86">
                    <a:shade val="67500"/>
                    <a:satMod val="115000"/>
                  </a:srgbClr>
                </a:gs>
                <a:gs pos="95000">
                  <a:srgbClr val="1C669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8" name="Picture 7" descr="Logo&#10;&#10;Description automatically generated">
              <a:extLst>
                <a:ext uri="{FF2B5EF4-FFF2-40B4-BE49-F238E27FC236}">
                  <a16:creationId xmlns:a16="http://schemas.microsoft.com/office/drawing/2014/main" id="{8FF2D0F3-22F2-8E6F-57FF-50668ED7A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52" y="90261"/>
              <a:ext cx="849635" cy="84963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DDB096-4C2F-E5C4-D30A-35841F0FB119}"/>
                </a:ext>
              </a:extLst>
            </p:cNvPr>
            <p:cNvSpPr txBox="1"/>
            <p:nvPr/>
          </p:nvSpPr>
          <p:spPr>
            <a:xfrm>
              <a:off x="1244079" y="343906"/>
              <a:ext cx="533400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dirty="0">
                  <a:solidFill>
                    <a:schemeClr val="bg1"/>
                  </a:solidFill>
                  <a:latin typeface="+mj-lt"/>
                  <a:cs typeface="Cordia New" panose="020B0502040204020203" pitchFamily="34" charset="-34"/>
                </a:rPr>
                <a:t>Oktatás és Társadalom Neveléstudományi Doktori Iskola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6D9EAB2-A910-B878-472C-2F1E1D683413}"/>
              </a:ext>
            </a:extLst>
          </p:cNvPr>
          <p:cNvSpPr txBox="1"/>
          <p:nvPr/>
        </p:nvSpPr>
        <p:spPr>
          <a:xfrm>
            <a:off x="1906554" y="5248214"/>
            <a:ext cx="279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cs typeface="Cordia New" panose="020B0502040204020203" pitchFamily="34" charset="-34"/>
              </a:rPr>
              <a:t>Hallgató neve</a:t>
            </a:r>
          </a:p>
          <a:p>
            <a:pPr algn="ctr"/>
            <a:r>
              <a:rPr lang="hu-HU" dirty="0">
                <a:cs typeface="Cordia New" panose="020B0502040204020203" pitchFamily="34" charset="-34"/>
              </a:rPr>
              <a:t>PhD hallgató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287829-9BEB-9C16-2216-2286CDF1FD24}"/>
              </a:ext>
            </a:extLst>
          </p:cNvPr>
          <p:cNvSpPr txBox="1"/>
          <p:nvPr/>
        </p:nvSpPr>
        <p:spPr>
          <a:xfrm>
            <a:off x="7489375" y="5248213"/>
            <a:ext cx="279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cs typeface="Cordia New" panose="020B0502040204020203" pitchFamily="34" charset="-34"/>
              </a:rPr>
              <a:t>Témavezető neve</a:t>
            </a:r>
          </a:p>
          <a:p>
            <a:pPr algn="ctr"/>
            <a:r>
              <a:rPr lang="hu-HU" dirty="0">
                <a:cs typeface="Cordia New" panose="020B0502040204020203" pitchFamily="34" charset="-34"/>
              </a:rPr>
              <a:t>témavezető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62C5269-FB3D-17FF-476C-802EF017C660}"/>
              </a:ext>
            </a:extLst>
          </p:cNvPr>
          <p:cNvCxnSpPr/>
          <p:nvPr/>
        </p:nvCxnSpPr>
        <p:spPr>
          <a:xfrm>
            <a:off x="1300065" y="4394719"/>
            <a:ext cx="9591869" cy="0"/>
          </a:xfrm>
          <a:prstGeom prst="line">
            <a:avLst/>
          </a:prstGeom>
          <a:ln>
            <a:solidFill>
              <a:srgbClr val="195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544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E2D25-946F-4AB2-523C-927B13FA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3060"/>
            <a:ext cx="10515600" cy="781309"/>
          </a:xfrm>
        </p:spPr>
        <p:txBody>
          <a:bodyPr>
            <a:normAutofit/>
          </a:bodyPr>
          <a:lstStyle/>
          <a:p>
            <a:r>
              <a:rPr lang="hu-HU" sz="3600" dirty="0"/>
              <a:t>Felhasznált irodalom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DB177-DF05-1F29-A623-0718C8C4C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2735"/>
            <a:ext cx="10515600" cy="4124228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endParaRPr lang="hu-HU" sz="1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0224723-33BF-2A9D-E339-38DD2F481899}"/>
              </a:ext>
            </a:extLst>
          </p:cNvPr>
          <p:cNvGrpSpPr/>
          <p:nvPr/>
        </p:nvGrpSpPr>
        <p:grpSpPr>
          <a:xfrm>
            <a:off x="0" y="0"/>
            <a:ext cx="12192000" cy="594694"/>
            <a:chOff x="0" y="0"/>
            <a:chExt cx="12192000" cy="59469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EDE548-98A9-697A-B826-D16BC4E91CDD}"/>
                </a:ext>
              </a:extLst>
            </p:cNvPr>
            <p:cNvSpPr/>
            <p:nvPr/>
          </p:nvSpPr>
          <p:spPr>
            <a:xfrm>
              <a:off x="0" y="0"/>
              <a:ext cx="12192000" cy="594694"/>
            </a:xfrm>
            <a:prstGeom prst="rect">
              <a:avLst/>
            </a:prstGeom>
            <a:gradFill flip="none" rotWithShape="1">
              <a:gsLst>
                <a:gs pos="0">
                  <a:srgbClr val="195A86">
                    <a:shade val="30000"/>
                    <a:satMod val="115000"/>
                  </a:srgbClr>
                </a:gs>
                <a:gs pos="50000">
                  <a:srgbClr val="195A86">
                    <a:shade val="67500"/>
                    <a:satMod val="115000"/>
                  </a:srgbClr>
                </a:gs>
                <a:gs pos="95000">
                  <a:srgbClr val="1C669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5454BE94-DC89-EFBD-7B70-54072326A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15" y="55446"/>
              <a:ext cx="482859" cy="48285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04EE896-9309-45AD-9BF3-91A9C245A6D3}"/>
                </a:ext>
              </a:extLst>
            </p:cNvPr>
            <p:cNvSpPr txBox="1"/>
            <p:nvPr/>
          </p:nvSpPr>
          <p:spPr>
            <a:xfrm>
              <a:off x="680758" y="158375"/>
              <a:ext cx="63960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>
                  <a:solidFill>
                    <a:schemeClr val="bg1"/>
                  </a:solidFill>
                  <a:cs typeface="Cordia New" panose="020B0502040204020203" pitchFamily="34" charset="-34"/>
                </a:rPr>
                <a:t>Oktatás és Társadalom Neveléstudományi Doktori Iskola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7890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E2D25-946F-4AB2-523C-927B13FA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3060"/>
            <a:ext cx="10515600" cy="781309"/>
          </a:xfrm>
        </p:spPr>
        <p:txBody>
          <a:bodyPr>
            <a:normAutofit/>
          </a:bodyPr>
          <a:lstStyle/>
          <a:p>
            <a:r>
              <a:rPr lang="hu-HU" sz="3600"/>
              <a:t>Publikációs jegyzék</a:t>
            </a:r>
            <a:endParaRPr lang="hu-HU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DB177-DF05-1F29-A623-0718C8C4C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2735"/>
            <a:ext cx="10515600" cy="4124228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endParaRPr lang="hu-HU" sz="1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0224723-33BF-2A9D-E339-38DD2F481899}"/>
              </a:ext>
            </a:extLst>
          </p:cNvPr>
          <p:cNvGrpSpPr/>
          <p:nvPr/>
        </p:nvGrpSpPr>
        <p:grpSpPr>
          <a:xfrm>
            <a:off x="0" y="0"/>
            <a:ext cx="12192000" cy="594694"/>
            <a:chOff x="0" y="0"/>
            <a:chExt cx="12192000" cy="59469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EDE548-98A9-697A-B826-D16BC4E91CDD}"/>
                </a:ext>
              </a:extLst>
            </p:cNvPr>
            <p:cNvSpPr/>
            <p:nvPr/>
          </p:nvSpPr>
          <p:spPr>
            <a:xfrm>
              <a:off x="0" y="0"/>
              <a:ext cx="12192000" cy="594694"/>
            </a:xfrm>
            <a:prstGeom prst="rect">
              <a:avLst/>
            </a:prstGeom>
            <a:gradFill flip="none" rotWithShape="1">
              <a:gsLst>
                <a:gs pos="0">
                  <a:srgbClr val="195A86">
                    <a:shade val="30000"/>
                    <a:satMod val="115000"/>
                  </a:srgbClr>
                </a:gs>
                <a:gs pos="50000">
                  <a:srgbClr val="195A86">
                    <a:shade val="67500"/>
                    <a:satMod val="115000"/>
                  </a:srgbClr>
                </a:gs>
                <a:gs pos="95000">
                  <a:srgbClr val="1C669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5454BE94-DC89-EFBD-7B70-54072326A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15" y="55446"/>
              <a:ext cx="482859" cy="48285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04EE896-9309-45AD-9BF3-91A9C245A6D3}"/>
                </a:ext>
              </a:extLst>
            </p:cNvPr>
            <p:cNvSpPr txBox="1"/>
            <p:nvPr/>
          </p:nvSpPr>
          <p:spPr>
            <a:xfrm>
              <a:off x="680758" y="158375"/>
              <a:ext cx="63960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>
                  <a:solidFill>
                    <a:schemeClr val="bg1"/>
                  </a:solidFill>
                  <a:cs typeface="Cordia New" panose="020B0502040204020203" pitchFamily="34" charset="-34"/>
                </a:rPr>
                <a:t>Oktatás és Társadalom Neveléstudományi Doktori Iskola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2853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B3C78-257A-65B2-6114-70F655CAD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11403"/>
            <a:ext cx="9144000" cy="1390325"/>
          </a:xfrm>
        </p:spPr>
        <p:txBody>
          <a:bodyPr>
            <a:noAutofit/>
          </a:bodyPr>
          <a:lstStyle/>
          <a:p>
            <a:r>
              <a:rPr lang="hu-HU" sz="5400" dirty="0"/>
              <a:t>Köszönöm a figyelmet!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62C5269-FB3D-17FF-476C-802EF017C660}"/>
              </a:ext>
            </a:extLst>
          </p:cNvPr>
          <p:cNvCxnSpPr/>
          <p:nvPr/>
        </p:nvCxnSpPr>
        <p:spPr>
          <a:xfrm>
            <a:off x="1300065" y="4394719"/>
            <a:ext cx="9591869" cy="0"/>
          </a:xfrm>
          <a:prstGeom prst="line">
            <a:avLst/>
          </a:prstGeom>
          <a:ln>
            <a:solidFill>
              <a:srgbClr val="195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241697D8-87B1-9D3E-58CC-DAB911C5C6F5}"/>
              </a:ext>
            </a:extLst>
          </p:cNvPr>
          <p:cNvGrpSpPr/>
          <p:nvPr/>
        </p:nvGrpSpPr>
        <p:grpSpPr>
          <a:xfrm>
            <a:off x="0" y="0"/>
            <a:ext cx="12192000" cy="1057145"/>
            <a:chOff x="0" y="0"/>
            <a:chExt cx="12192000" cy="105714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02052EC-C1F5-9B5A-864C-69E3585CC689}"/>
                </a:ext>
              </a:extLst>
            </p:cNvPr>
            <p:cNvSpPr/>
            <p:nvPr/>
          </p:nvSpPr>
          <p:spPr>
            <a:xfrm>
              <a:off x="0" y="0"/>
              <a:ext cx="12192000" cy="1057145"/>
            </a:xfrm>
            <a:prstGeom prst="rect">
              <a:avLst/>
            </a:prstGeom>
            <a:gradFill flip="none" rotWithShape="1">
              <a:gsLst>
                <a:gs pos="0">
                  <a:srgbClr val="195A86">
                    <a:shade val="30000"/>
                    <a:satMod val="115000"/>
                  </a:srgbClr>
                </a:gs>
                <a:gs pos="50000">
                  <a:srgbClr val="195A86">
                    <a:shade val="67500"/>
                    <a:satMod val="115000"/>
                  </a:srgbClr>
                </a:gs>
                <a:gs pos="95000">
                  <a:srgbClr val="1C669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34C33F77-41A2-F859-0F13-8B54FAD4B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52" y="90261"/>
              <a:ext cx="849635" cy="84963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BD47A8-18BE-254D-D7A5-DE038AF16342}"/>
                </a:ext>
              </a:extLst>
            </p:cNvPr>
            <p:cNvSpPr txBox="1"/>
            <p:nvPr/>
          </p:nvSpPr>
          <p:spPr>
            <a:xfrm>
              <a:off x="1244079" y="343906"/>
              <a:ext cx="8011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>
                  <a:solidFill>
                    <a:schemeClr val="bg1"/>
                  </a:solidFill>
                  <a:latin typeface="+mj-lt"/>
                  <a:cs typeface="Cordia New" panose="020B0502040204020203" pitchFamily="34" charset="-34"/>
                </a:rPr>
                <a:t>Oktatás és Társadalom Neveléstudományi Doktori Iskola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2569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E2D25-946F-4AB2-523C-927B13FA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3060"/>
            <a:ext cx="10515600" cy="781309"/>
          </a:xfrm>
        </p:spPr>
        <p:txBody>
          <a:bodyPr>
            <a:normAutofit/>
          </a:bodyPr>
          <a:lstStyle/>
          <a:p>
            <a:r>
              <a:rPr lang="hu-HU" sz="3600" dirty="0"/>
              <a:t>A disszertáció témájának bemutatása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DB177-DF05-1F29-A623-0718C8C4C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2735"/>
            <a:ext cx="10515600" cy="4124228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endParaRPr lang="hu-HU" sz="2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0224723-33BF-2A9D-E339-38DD2F481899}"/>
              </a:ext>
            </a:extLst>
          </p:cNvPr>
          <p:cNvGrpSpPr/>
          <p:nvPr/>
        </p:nvGrpSpPr>
        <p:grpSpPr>
          <a:xfrm>
            <a:off x="0" y="0"/>
            <a:ext cx="12192000" cy="594694"/>
            <a:chOff x="0" y="0"/>
            <a:chExt cx="12192000" cy="59469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EDE548-98A9-697A-B826-D16BC4E91CDD}"/>
                </a:ext>
              </a:extLst>
            </p:cNvPr>
            <p:cNvSpPr/>
            <p:nvPr/>
          </p:nvSpPr>
          <p:spPr>
            <a:xfrm>
              <a:off x="0" y="0"/>
              <a:ext cx="12192000" cy="594694"/>
            </a:xfrm>
            <a:prstGeom prst="rect">
              <a:avLst/>
            </a:prstGeom>
            <a:gradFill flip="none" rotWithShape="1">
              <a:gsLst>
                <a:gs pos="0">
                  <a:srgbClr val="195A86">
                    <a:shade val="30000"/>
                    <a:satMod val="115000"/>
                  </a:srgbClr>
                </a:gs>
                <a:gs pos="50000">
                  <a:srgbClr val="195A86">
                    <a:shade val="67500"/>
                    <a:satMod val="115000"/>
                  </a:srgbClr>
                </a:gs>
                <a:gs pos="95000">
                  <a:srgbClr val="1C669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5454BE94-DC89-EFBD-7B70-54072326A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15" y="55446"/>
              <a:ext cx="482859" cy="48285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04EE896-9309-45AD-9BF3-91A9C245A6D3}"/>
                </a:ext>
              </a:extLst>
            </p:cNvPr>
            <p:cNvSpPr txBox="1"/>
            <p:nvPr/>
          </p:nvSpPr>
          <p:spPr>
            <a:xfrm>
              <a:off x="680758" y="158375"/>
              <a:ext cx="63960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>
                  <a:solidFill>
                    <a:schemeClr val="bg1"/>
                  </a:solidFill>
                  <a:cs typeface="Cordia New" panose="020B0502040204020203" pitchFamily="34" charset="-34"/>
                </a:rPr>
                <a:t>Oktatás és Társadalom Neveléstudományi Doktori Iskola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156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E2D25-946F-4AB2-523C-927B13FA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3060"/>
            <a:ext cx="10515600" cy="781309"/>
          </a:xfrm>
        </p:spPr>
        <p:txBody>
          <a:bodyPr>
            <a:normAutofit/>
          </a:bodyPr>
          <a:lstStyle/>
          <a:p>
            <a:r>
              <a:rPr lang="hu-HU" sz="3600" dirty="0"/>
              <a:t>A kutatási probléma bemutatása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DB177-DF05-1F29-A623-0718C8C4C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2735"/>
            <a:ext cx="10515600" cy="4124228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endParaRPr lang="hu-HU" sz="2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0224723-33BF-2A9D-E339-38DD2F481899}"/>
              </a:ext>
            </a:extLst>
          </p:cNvPr>
          <p:cNvGrpSpPr/>
          <p:nvPr/>
        </p:nvGrpSpPr>
        <p:grpSpPr>
          <a:xfrm>
            <a:off x="0" y="0"/>
            <a:ext cx="12192000" cy="594694"/>
            <a:chOff x="0" y="0"/>
            <a:chExt cx="12192000" cy="59469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EDE548-98A9-697A-B826-D16BC4E91CDD}"/>
                </a:ext>
              </a:extLst>
            </p:cNvPr>
            <p:cNvSpPr/>
            <p:nvPr/>
          </p:nvSpPr>
          <p:spPr>
            <a:xfrm>
              <a:off x="0" y="0"/>
              <a:ext cx="12192000" cy="594694"/>
            </a:xfrm>
            <a:prstGeom prst="rect">
              <a:avLst/>
            </a:prstGeom>
            <a:gradFill flip="none" rotWithShape="1">
              <a:gsLst>
                <a:gs pos="0">
                  <a:srgbClr val="195A86">
                    <a:shade val="30000"/>
                    <a:satMod val="115000"/>
                  </a:srgbClr>
                </a:gs>
                <a:gs pos="50000">
                  <a:srgbClr val="195A86">
                    <a:shade val="67500"/>
                    <a:satMod val="115000"/>
                  </a:srgbClr>
                </a:gs>
                <a:gs pos="95000">
                  <a:srgbClr val="1C669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5454BE94-DC89-EFBD-7B70-54072326A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15" y="55446"/>
              <a:ext cx="482859" cy="48285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04EE896-9309-45AD-9BF3-91A9C245A6D3}"/>
                </a:ext>
              </a:extLst>
            </p:cNvPr>
            <p:cNvSpPr txBox="1"/>
            <p:nvPr/>
          </p:nvSpPr>
          <p:spPr>
            <a:xfrm>
              <a:off x="680758" y="158375"/>
              <a:ext cx="63960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>
                  <a:solidFill>
                    <a:schemeClr val="bg1"/>
                  </a:solidFill>
                  <a:cs typeface="Cordia New" panose="020B0502040204020203" pitchFamily="34" charset="-34"/>
                </a:rPr>
                <a:t>Oktatás és Társadalom Neveléstudományi Doktori Iskola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9955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E2D25-946F-4AB2-523C-927B13FA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3060"/>
            <a:ext cx="10515600" cy="781309"/>
          </a:xfrm>
        </p:spPr>
        <p:txBody>
          <a:bodyPr>
            <a:normAutofit/>
          </a:bodyPr>
          <a:lstStyle/>
          <a:p>
            <a:r>
              <a:rPr lang="hu-HU" sz="3600" dirty="0"/>
              <a:t>A téma szakirodalmi kontextusa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DB177-DF05-1F29-A623-0718C8C4C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2735"/>
            <a:ext cx="10515600" cy="4124228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endParaRPr lang="hu-HU" sz="2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0224723-33BF-2A9D-E339-38DD2F481899}"/>
              </a:ext>
            </a:extLst>
          </p:cNvPr>
          <p:cNvGrpSpPr/>
          <p:nvPr/>
        </p:nvGrpSpPr>
        <p:grpSpPr>
          <a:xfrm>
            <a:off x="0" y="0"/>
            <a:ext cx="12192000" cy="594694"/>
            <a:chOff x="0" y="0"/>
            <a:chExt cx="12192000" cy="59469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EDE548-98A9-697A-B826-D16BC4E91CDD}"/>
                </a:ext>
              </a:extLst>
            </p:cNvPr>
            <p:cNvSpPr/>
            <p:nvPr/>
          </p:nvSpPr>
          <p:spPr>
            <a:xfrm>
              <a:off x="0" y="0"/>
              <a:ext cx="12192000" cy="594694"/>
            </a:xfrm>
            <a:prstGeom prst="rect">
              <a:avLst/>
            </a:prstGeom>
            <a:gradFill flip="none" rotWithShape="1">
              <a:gsLst>
                <a:gs pos="0">
                  <a:srgbClr val="195A86">
                    <a:shade val="30000"/>
                    <a:satMod val="115000"/>
                  </a:srgbClr>
                </a:gs>
                <a:gs pos="50000">
                  <a:srgbClr val="195A86">
                    <a:shade val="67500"/>
                    <a:satMod val="115000"/>
                  </a:srgbClr>
                </a:gs>
                <a:gs pos="95000">
                  <a:srgbClr val="1C669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5454BE94-DC89-EFBD-7B70-54072326A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15" y="55446"/>
              <a:ext cx="482859" cy="48285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04EE896-9309-45AD-9BF3-91A9C245A6D3}"/>
                </a:ext>
              </a:extLst>
            </p:cNvPr>
            <p:cNvSpPr txBox="1"/>
            <p:nvPr/>
          </p:nvSpPr>
          <p:spPr>
            <a:xfrm>
              <a:off x="680758" y="158375"/>
              <a:ext cx="63960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>
                  <a:solidFill>
                    <a:schemeClr val="bg1"/>
                  </a:solidFill>
                  <a:cs typeface="Cordia New" panose="020B0502040204020203" pitchFamily="34" charset="-34"/>
                </a:rPr>
                <a:t>Oktatás és Társadalom Neveléstudományi Doktori Iskola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7388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E2D25-946F-4AB2-523C-927B13FA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3060"/>
            <a:ext cx="10515600" cy="781309"/>
          </a:xfrm>
        </p:spPr>
        <p:txBody>
          <a:bodyPr>
            <a:normAutofit/>
          </a:bodyPr>
          <a:lstStyle/>
          <a:p>
            <a:r>
              <a:rPr lang="hu-HU" sz="3600" dirty="0"/>
              <a:t>A kutatás módszertani háttere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DB177-DF05-1F29-A623-0718C8C4C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2735"/>
            <a:ext cx="10515600" cy="4124228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endParaRPr lang="hu-HU" sz="2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0224723-33BF-2A9D-E339-38DD2F481899}"/>
              </a:ext>
            </a:extLst>
          </p:cNvPr>
          <p:cNvGrpSpPr/>
          <p:nvPr/>
        </p:nvGrpSpPr>
        <p:grpSpPr>
          <a:xfrm>
            <a:off x="0" y="0"/>
            <a:ext cx="12192000" cy="594694"/>
            <a:chOff x="0" y="0"/>
            <a:chExt cx="12192000" cy="59469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EDE548-98A9-697A-B826-D16BC4E91CDD}"/>
                </a:ext>
              </a:extLst>
            </p:cNvPr>
            <p:cNvSpPr/>
            <p:nvPr/>
          </p:nvSpPr>
          <p:spPr>
            <a:xfrm>
              <a:off x="0" y="0"/>
              <a:ext cx="12192000" cy="594694"/>
            </a:xfrm>
            <a:prstGeom prst="rect">
              <a:avLst/>
            </a:prstGeom>
            <a:gradFill flip="none" rotWithShape="1">
              <a:gsLst>
                <a:gs pos="0">
                  <a:srgbClr val="195A86">
                    <a:shade val="30000"/>
                    <a:satMod val="115000"/>
                  </a:srgbClr>
                </a:gs>
                <a:gs pos="50000">
                  <a:srgbClr val="195A86">
                    <a:shade val="67500"/>
                    <a:satMod val="115000"/>
                  </a:srgbClr>
                </a:gs>
                <a:gs pos="95000">
                  <a:srgbClr val="1C669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5454BE94-DC89-EFBD-7B70-54072326A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15" y="55446"/>
              <a:ext cx="482859" cy="48285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04EE896-9309-45AD-9BF3-91A9C245A6D3}"/>
                </a:ext>
              </a:extLst>
            </p:cNvPr>
            <p:cNvSpPr txBox="1"/>
            <p:nvPr/>
          </p:nvSpPr>
          <p:spPr>
            <a:xfrm>
              <a:off x="680758" y="158375"/>
              <a:ext cx="63960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>
                  <a:solidFill>
                    <a:schemeClr val="bg1"/>
                  </a:solidFill>
                  <a:cs typeface="Cordia New" panose="020B0502040204020203" pitchFamily="34" charset="-34"/>
                </a:rPr>
                <a:t>Oktatás és Társadalom Neveléstudományi Doktori Iskola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3391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E2D25-946F-4AB2-523C-927B13FA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3060"/>
            <a:ext cx="10515600" cy="781309"/>
          </a:xfrm>
        </p:spPr>
        <p:txBody>
          <a:bodyPr>
            <a:normAutofit/>
          </a:bodyPr>
          <a:lstStyle/>
          <a:p>
            <a:r>
              <a:rPr lang="hu-HU" sz="3600" dirty="0"/>
              <a:t>A disszertáció szerkezete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DB177-DF05-1F29-A623-0718C8C4C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2735"/>
            <a:ext cx="10515600" cy="4124228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endParaRPr lang="hu-HU" sz="2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0224723-33BF-2A9D-E339-38DD2F481899}"/>
              </a:ext>
            </a:extLst>
          </p:cNvPr>
          <p:cNvGrpSpPr/>
          <p:nvPr/>
        </p:nvGrpSpPr>
        <p:grpSpPr>
          <a:xfrm>
            <a:off x="0" y="0"/>
            <a:ext cx="12192000" cy="594694"/>
            <a:chOff x="0" y="0"/>
            <a:chExt cx="12192000" cy="59469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EDE548-98A9-697A-B826-D16BC4E91CDD}"/>
                </a:ext>
              </a:extLst>
            </p:cNvPr>
            <p:cNvSpPr/>
            <p:nvPr/>
          </p:nvSpPr>
          <p:spPr>
            <a:xfrm>
              <a:off x="0" y="0"/>
              <a:ext cx="12192000" cy="594694"/>
            </a:xfrm>
            <a:prstGeom prst="rect">
              <a:avLst/>
            </a:prstGeom>
            <a:gradFill flip="none" rotWithShape="1">
              <a:gsLst>
                <a:gs pos="0">
                  <a:srgbClr val="195A86">
                    <a:shade val="30000"/>
                    <a:satMod val="115000"/>
                  </a:srgbClr>
                </a:gs>
                <a:gs pos="50000">
                  <a:srgbClr val="195A86">
                    <a:shade val="67500"/>
                    <a:satMod val="115000"/>
                  </a:srgbClr>
                </a:gs>
                <a:gs pos="95000">
                  <a:srgbClr val="1C669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5454BE94-DC89-EFBD-7B70-54072326A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15" y="55446"/>
              <a:ext cx="482859" cy="48285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04EE896-9309-45AD-9BF3-91A9C245A6D3}"/>
                </a:ext>
              </a:extLst>
            </p:cNvPr>
            <p:cNvSpPr txBox="1"/>
            <p:nvPr/>
          </p:nvSpPr>
          <p:spPr>
            <a:xfrm>
              <a:off x="680758" y="158375"/>
              <a:ext cx="63960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>
                  <a:solidFill>
                    <a:schemeClr val="bg1"/>
                  </a:solidFill>
                  <a:cs typeface="Cordia New" panose="020B0502040204020203" pitchFamily="34" charset="-34"/>
                </a:rPr>
                <a:t>Oktatás és Társadalom Neveléstudományi Doktori Iskola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9499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E2D25-946F-4AB2-523C-927B13FA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3060"/>
            <a:ext cx="10515600" cy="781309"/>
          </a:xfrm>
        </p:spPr>
        <p:txBody>
          <a:bodyPr>
            <a:normAutofit/>
          </a:bodyPr>
          <a:lstStyle/>
          <a:p>
            <a:r>
              <a:rPr lang="hu-HU" sz="3600" dirty="0"/>
              <a:t>A disszertáció várható eredményei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DB177-DF05-1F29-A623-0718C8C4C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2735"/>
            <a:ext cx="10515600" cy="4124228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endParaRPr lang="hu-HU" sz="2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0224723-33BF-2A9D-E339-38DD2F481899}"/>
              </a:ext>
            </a:extLst>
          </p:cNvPr>
          <p:cNvGrpSpPr/>
          <p:nvPr/>
        </p:nvGrpSpPr>
        <p:grpSpPr>
          <a:xfrm>
            <a:off x="0" y="0"/>
            <a:ext cx="12192000" cy="594694"/>
            <a:chOff x="0" y="0"/>
            <a:chExt cx="12192000" cy="59469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EDE548-98A9-697A-B826-D16BC4E91CDD}"/>
                </a:ext>
              </a:extLst>
            </p:cNvPr>
            <p:cNvSpPr/>
            <p:nvPr/>
          </p:nvSpPr>
          <p:spPr>
            <a:xfrm>
              <a:off x="0" y="0"/>
              <a:ext cx="12192000" cy="594694"/>
            </a:xfrm>
            <a:prstGeom prst="rect">
              <a:avLst/>
            </a:prstGeom>
            <a:gradFill flip="none" rotWithShape="1">
              <a:gsLst>
                <a:gs pos="0">
                  <a:srgbClr val="195A86">
                    <a:shade val="30000"/>
                    <a:satMod val="115000"/>
                  </a:srgbClr>
                </a:gs>
                <a:gs pos="50000">
                  <a:srgbClr val="195A86">
                    <a:shade val="67500"/>
                    <a:satMod val="115000"/>
                  </a:srgbClr>
                </a:gs>
                <a:gs pos="95000">
                  <a:srgbClr val="1C669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5454BE94-DC89-EFBD-7B70-54072326A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15" y="55446"/>
              <a:ext cx="482859" cy="48285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04EE896-9309-45AD-9BF3-91A9C245A6D3}"/>
                </a:ext>
              </a:extLst>
            </p:cNvPr>
            <p:cNvSpPr txBox="1"/>
            <p:nvPr/>
          </p:nvSpPr>
          <p:spPr>
            <a:xfrm>
              <a:off x="680758" y="158375"/>
              <a:ext cx="63960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>
                  <a:solidFill>
                    <a:schemeClr val="bg1"/>
                  </a:solidFill>
                  <a:cs typeface="Cordia New" panose="020B0502040204020203" pitchFamily="34" charset="-34"/>
                </a:rPr>
                <a:t>Oktatás és Társadalom Neveléstudományi Doktori Iskola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3610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E2D25-946F-4AB2-523C-927B13FA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3060"/>
            <a:ext cx="10515600" cy="781309"/>
          </a:xfrm>
        </p:spPr>
        <p:txBody>
          <a:bodyPr>
            <a:normAutofit/>
          </a:bodyPr>
          <a:lstStyle/>
          <a:p>
            <a:r>
              <a:rPr lang="hu-HU" sz="3600" dirty="0"/>
              <a:t>A kutatás ütemezése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DB177-DF05-1F29-A623-0718C8C4C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2735"/>
            <a:ext cx="10515600" cy="4124228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endParaRPr lang="hu-HU" sz="2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0224723-33BF-2A9D-E339-38DD2F481899}"/>
              </a:ext>
            </a:extLst>
          </p:cNvPr>
          <p:cNvGrpSpPr/>
          <p:nvPr/>
        </p:nvGrpSpPr>
        <p:grpSpPr>
          <a:xfrm>
            <a:off x="0" y="0"/>
            <a:ext cx="12192000" cy="594694"/>
            <a:chOff x="0" y="0"/>
            <a:chExt cx="12192000" cy="59469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EDE548-98A9-697A-B826-D16BC4E91CDD}"/>
                </a:ext>
              </a:extLst>
            </p:cNvPr>
            <p:cNvSpPr/>
            <p:nvPr/>
          </p:nvSpPr>
          <p:spPr>
            <a:xfrm>
              <a:off x="0" y="0"/>
              <a:ext cx="12192000" cy="594694"/>
            </a:xfrm>
            <a:prstGeom prst="rect">
              <a:avLst/>
            </a:prstGeom>
            <a:gradFill flip="none" rotWithShape="1">
              <a:gsLst>
                <a:gs pos="0">
                  <a:srgbClr val="195A86">
                    <a:shade val="30000"/>
                    <a:satMod val="115000"/>
                  </a:srgbClr>
                </a:gs>
                <a:gs pos="50000">
                  <a:srgbClr val="195A86">
                    <a:shade val="67500"/>
                    <a:satMod val="115000"/>
                  </a:srgbClr>
                </a:gs>
                <a:gs pos="95000">
                  <a:srgbClr val="1C669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5454BE94-DC89-EFBD-7B70-54072326A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15" y="55446"/>
              <a:ext cx="482859" cy="48285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04EE896-9309-45AD-9BF3-91A9C245A6D3}"/>
                </a:ext>
              </a:extLst>
            </p:cNvPr>
            <p:cNvSpPr txBox="1"/>
            <p:nvPr/>
          </p:nvSpPr>
          <p:spPr>
            <a:xfrm>
              <a:off x="680758" y="158375"/>
              <a:ext cx="63960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>
                  <a:solidFill>
                    <a:schemeClr val="bg1"/>
                  </a:solidFill>
                  <a:cs typeface="Cordia New" panose="020B0502040204020203" pitchFamily="34" charset="-34"/>
                </a:rPr>
                <a:t>Oktatás és Társadalom Neveléstudományi Doktori Iskola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1055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0224723-33BF-2A9D-E339-38DD2F481899}"/>
              </a:ext>
            </a:extLst>
          </p:cNvPr>
          <p:cNvGrpSpPr/>
          <p:nvPr/>
        </p:nvGrpSpPr>
        <p:grpSpPr>
          <a:xfrm>
            <a:off x="0" y="0"/>
            <a:ext cx="12192000" cy="594694"/>
            <a:chOff x="0" y="0"/>
            <a:chExt cx="12192000" cy="59469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EDE548-98A9-697A-B826-D16BC4E91CDD}"/>
                </a:ext>
              </a:extLst>
            </p:cNvPr>
            <p:cNvSpPr/>
            <p:nvPr/>
          </p:nvSpPr>
          <p:spPr>
            <a:xfrm>
              <a:off x="0" y="0"/>
              <a:ext cx="12192000" cy="594694"/>
            </a:xfrm>
            <a:prstGeom prst="rect">
              <a:avLst/>
            </a:prstGeom>
            <a:gradFill flip="none" rotWithShape="1">
              <a:gsLst>
                <a:gs pos="0">
                  <a:srgbClr val="195A86">
                    <a:shade val="30000"/>
                    <a:satMod val="115000"/>
                  </a:srgbClr>
                </a:gs>
                <a:gs pos="50000">
                  <a:srgbClr val="195A86">
                    <a:shade val="67500"/>
                    <a:satMod val="115000"/>
                  </a:srgbClr>
                </a:gs>
                <a:gs pos="95000">
                  <a:srgbClr val="1C669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5454BE94-DC89-EFBD-7B70-54072326A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15" y="55446"/>
              <a:ext cx="482859" cy="48285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04EE896-9309-45AD-9BF3-91A9C245A6D3}"/>
                </a:ext>
              </a:extLst>
            </p:cNvPr>
            <p:cNvSpPr txBox="1"/>
            <p:nvPr/>
          </p:nvSpPr>
          <p:spPr>
            <a:xfrm>
              <a:off x="680758" y="158375"/>
              <a:ext cx="63960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>
                  <a:solidFill>
                    <a:schemeClr val="bg1"/>
                  </a:solidFill>
                  <a:cs typeface="Cordia New" panose="020B0502040204020203" pitchFamily="34" charset="-34"/>
                </a:rPr>
                <a:t>Oktatás és Társadalom Neveléstudományi Doktori Iskola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705231D-9AF0-DC3A-1FF2-02F9B375BB2A}"/>
              </a:ext>
            </a:extLst>
          </p:cNvPr>
          <p:cNvSpPr txBox="1"/>
          <p:nvPr/>
        </p:nvSpPr>
        <p:spPr>
          <a:xfrm>
            <a:off x="1968759" y="6050215"/>
            <a:ext cx="8304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/>
              <a:t>1. ábra/táblázat: </a:t>
            </a:r>
            <a:r>
              <a:rPr lang="hu-HU" sz="1600" dirty="0"/>
              <a:t>példa (saját szerkesztés/hivatkozás)</a:t>
            </a:r>
          </a:p>
        </p:txBody>
      </p:sp>
      <p:pic>
        <p:nvPicPr>
          <p:cNvPr id="8" name="Picture 7" descr="Open notebook with drawn charts">
            <a:extLst>
              <a:ext uri="{FF2B5EF4-FFF2-40B4-BE49-F238E27FC236}">
                <a16:creationId xmlns:a16="http://schemas.microsoft.com/office/drawing/2014/main" id="{E0B7CCB3-6C0C-6723-403D-787FC1780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248" y="1126671"/>
            <a:ext cx="6279077" cy="46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22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126</Words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A disszertáció témájának bemutatása</vt:lpstr>
      <vt:lpstr>A kutatási probléma bemutatása</vt:lpstr>
      <vt:lpstr>A téma szakirodalmi kontextusa</vt:lpstr>
      <vt:lpstr>A kutatás módszertani háttere</vt:lpstr>
      <vt:lpstr>A disszertáció szerkezete</vt:lpstr>
      <vt:lpstr>A disszertáció várható eredményei</vt:lpstr>
      <vt:lpstr>A kutatás ütemezése</vt:lpstr>
      <vt:lpstr>PowerPoint Presentation</vt:lpstr>
      <vt:lpstr>Felhasznált irodalom</vt:lpstr>
      <vt:lpstr>Publikációs jegyzék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2022-12-12T15:54:31Z</dcterms:created>
  <dcterms:modified xsi:type="dcterms:W3CDTF">2022-12-13T11:42:38Z</dcterms:modified>
</cp:coreProperties>
</file>