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9" r:id="rId3"/>
    <p:sldId id="267" r:id="rId4"/>
    <p:sldId id="268" r:id="rId5"/>
    <p:sldId id="269" r:id="rId6"/>
    <p:sldId id="271" r:id="rId7"/>
    <p:sldId id="257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Világos stílus 2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Világos stílus 2 – 4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Világos stílus 1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416076D-E01A-4E87-998C-31093C661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26552BE-29A2-4189-B9E6-E325BFC9AE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27799EE-E8EC-4F41-873D-A949E94F5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83C0C10-00D5-44A9-9A48-1278EE6C2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95D6D75-65D6-46DA-865D-4F98A0B1E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262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AE4FB8-1BB7-4BB8-80C2-637305B9F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154FD90-1776-4355-BA35-C55C94935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77CBB45-C99D-4C93-9A76-0ACE5A9C2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4CBC11C-DF14-4A36-AAAE-C7F312EB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B22C257-18CE-4BAE-A5B3-3ADCFBCE5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867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0462E4ED-5176-462E-BB4C-AFBDEDAB9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341ADB8-8E83-4A24-B593-7091D40DD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2A7BB28-80C6-4C00-B7F5-259C43D89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0EB40E1-77E5-4C77-8610-CB39D7015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1F33FB7-1597-4D0B-A1E3-5E34740F2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244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4522BD-E6A7-49E4-9E29-6797E2BD2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54A2911-F038-4C63-B86C-7ABB5C40A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D9E0155-FD30-4A3C-ACF1-2582038B1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B1FA948-6F6B-4376-8D65-D27D33A8B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BA48DF0-5ACC-4AE8-AF16-447706308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054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BB38B7-F49F-447C-BBD7-B1C7CECFA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3B98C38-5559-4117-A191-5573A709C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9EF072D-60DF-4B8B-B706-DA40000BC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4F73BDF-05FA-4408-B7B3-5BD16080D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24A7C2C-288B-4CD8-9EB8-09C389D8A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836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C77B29-181E-4B17-9559-9CE980676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887E5AC-A6F0-4BE3-993E-47BC45FEFB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CAA5A3A-2245-453D-9F93-9F571CD45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342CA72-5CCF-4ED5-BAA0-D8F010F29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32DF180-3115-4374-AF65-1B9A5852E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C273B16-585E-4022-9B18-C3AED36E5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068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A237FD-3546-44FF-B278-992C9C09A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9BFBA95-7CCD-42E9-8416-0E30DD9E6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7A0BF30-FF00-41E4-825F-6CA86E73C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425C884-757D-473E-B3ED-60401405D1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A29AB769-727D-447C-9525-2BBDA63CB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23CDADB4-2D5C-4369-B1E3-8DE283B9A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66BCBA2-E375-43BD-98F9-C3693BA82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1C9DE4E6-B6DA-4A7A-88A7-EAF38D2A9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204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D1E829-6228-44A2-9E04-CD8C15E8A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E4286AB4-A885-4740-8C84-295601545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B970217-2455-4090-BFA7-A557A1B5E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F5EBF814-1C9E-4656-8D66-DFC1B2CE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47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6ADADD67-5F51-4DA1-8635-FD89527E9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CFBBA884-F25D-4A5A-A2EF-8B0E27BDF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D3DC2AA-DCA6-4A49-9354-BA6EC37DF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722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963AD7-B1CD-4935-960F-111F7E6FF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24E9810-497A-4087-818D-C96247208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5B1FADD-AD78-4489-AE0F-D3937D8B0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07CB79F-C5B4-4558-BBEC-7DE9B444A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F64C8D6-1D54-4208-A1F4-BEBAD4190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D73E27F-4078-4FFB-9F66-5276B91E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244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25613EA-555E-4BAE-AF35-81BBA4165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C9C1744F-2EE5-4EEB-8032-F665414E09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C66BEFE-E8FA-4245-8EFB-ED923F26E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CA51CB9-A5F0-4A98-922B-110E27E7F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FAB-32AC-4819-9713-3D86371DDAD0}" type="datetimeFigureOut">
              <a:rPr lang="hu-HU" smtClean="0"/>
              <a:t>2022. 06. 27.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67C58DC-50B7-48F3-8A40-1D80EA6D4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40EB2F7-37A7-49B7-BF66-AC8BC4128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551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462EDCF-DCA8-4DDF-8F03-4E158AC62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5A93BA5-D22F-4441-A52B-8E175E1C9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CD59DF5-5F4E-44C3-B038-CAA5709112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D4FAB-32AC-4819-9713-3D86371DDAD0}" type="datetimeFigureOut">
              <a:rPr lang="hu-HU" smtClean="0"/>
              <a:t>2022. 06. 27.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7F68578-A235-4219-94E7-985E5741CE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8B412BA-A1A8-4253-8F92-EE24BEDCB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CEBCB-9B4A-450A-AB24-FF33782F95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416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F0C4E3-67F2-482B-9679-DE798C399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396" y="4315023"/>
            <a:ext cx="10592174" cy="1000655"/>
          </a:xfrm>
        </p:spPr>
        <p:txBody>
          <a:bodyPr anchor="t">
            <a:normAutofit/>
          </a:bodyPr>
          <a:lstStyle/>
          <a:p>
            <a:pPr algn="l"/>
            <a:r>
              <a:rPr lang="hu-HU" sz="5400" b="1" dirty="0" smtClean="0">
                <a:solidFill>
                  <a:schemeClr val="tx2"/>
                </a:solidFill>
                <a:latin typeface="Metropolis" panose="00000500000000000000" pitchFamily="50" charset="-18"/>
              </a:rPr>
              <a:t>Félévtervezés 2020 ősz</a:t>
            </a:r>
            <a:endParaRPr lang="hu-HU" sz="5400" b="1" dirty="0">
              <a:solidFill>
                <a:schemeClr val="tx2"/>
              </a:solidFill>
              <a:latin typeface="Metropolis" panose="00000500000000000000" pitchFamily="50" charset="-18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427890C-50A2-4D00-A002-3D2D43C80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396" y="3776442"/>
            <a:ext cx="9416898" cy="484374"/>
          </a:xfrm>
        </p:spPr>
        <p:txBody>
          <a:bodyPr anchor="b">
            <a:noAutofit/>
          </a:bodyPr>
          <a:lstStyle/>
          <a:p>
            <a:pPr algn="l"/>
            <a:r>
              <a:rPr lang="hu-HU" sz="3200" dirty="0" smtClean="0">
                <a:solidFill>
                  <a:schemeClr val="tx2"/>
                </a:solidFill>
                <a:latin typeface="Metropolis" panose="00000500000000000000" pitchFamily="50" charset="-18"/>
              </a:rPr>
              <a:t>Műhelyszeminárium 2.</a:t>
            </a:r>
            <a:endParaRPr lang="hu-HU" sz="3200" dirty="0">
              <a:solidFill>
                <a:schemeClr val="tx2"/>
              </a:solidFill>
              <a:latin typeface="Metropolis" panose="00000500000000000000" pitchFamily="50" charset="-18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47DBFC9-243C-4869-B3D1-12ED7AEB7E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6"/>
          <a:stretch/>
        </p:blipFill>
        <p:spPr>
          <a:xfrm>
            <a:off x="-2746" y="0"/>
            <a:ext cx="12188951" cy="3776442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E469BCA5-E5D7-441B-80E2-B26A510E48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4" r="9665"/>
          <a:stretch/>
        </p:blipFill>
        <p:spPr>
          <a:xfrm>
            <a:off x="-2746" y="6171391"/>
            <a:ext cx="12194746" cy="74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299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>
            <a:extLst>
              <a:ext uri="{FF2B5EF4-FFF2-40B4-BE49-F238E27FC236}">
                <a16:creationId xmlns:a16="http://schemas.microsoft.com/office/drawing/2014/main" id="{015CCEB1-6B8E-4E85-92D6-C2796A090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43937" y="1794722"/>
            <a:ext cx="5807598" cy="4509595"/>
          </a:xfrm>
        </p:spPr>
        <p:txBody>
          <a:bodyPr/>
          <a:lstStyle/>
          <a:p>
            <a:r>
              <a:rPr lang="hu-HU" dirty="0" smtClean="0">
                <a:latin typeface="Metropolis" panose="00000500000000000000" pitchFamily="50" charset="-18"/>
              </a:rPr>
              <a:t>Új belépők/érdeklődők</a:t>
            </a:r>
          </a:p>
          <a:p>
            <a:endParaRPr lang="hu-HU" dirty="0">
              <a:latin typeface="Metropolis" panose="00000500000000000000" pitchFamily="50" charset="-18"/>
            </a:endParaRPr>
          </a:p>
          <a:p>
            <a:r>
              <a:rPr lang="hu-HU" dirty="0" smtClean="0">
                <a:latin typeface="Metropolis" panose="00000500000000000000" pitchFamily="50" charset="-18"/>
              </a:rPr>
              <a:t>Az első félévben ismerkedés a </a:t>
            </a:r>
            <a:r>
              <a:rPr lang="hu-HU" dirty="0" err="1" smtClean="0">
                <a:latin typeface="Metropolis" panose="00000500000000000000" pitchFamily="50" charset="-18"/>
              </a:rPr>
              <a:t>szakkollégium</a:t>
            </a:r>
            <a:r>
              <a:rPr lang="hu-HU" dirty="0" smtClean="0">
                <a:latin typeface="Metropolis" panose="00000500000000000000" pitchFamily="50" charset="-18"/>
              </a:rPr>
              <a:t> tevékenységével</a:t>
            </a:r>
          </a:p>
          <a:p>
            <a:r>
              <a:rPr lang="hu-HU" dirty="0" smtClean="0">
                <a:latin typeface="Metropolis" panose="00000500000000000000" pitchFamily="50" charset="-18"/>
              </a:rPr>
              <a:t>Segítő munka, rendszeres jelenlét</a:t>
            </a:r>
          </a:p>
          <a:p>
            <a:r>
              <a:rPr lang="hu-HU" dirty="0" smtClean="0">
                <a:latin typeface="Metropolis" panose="00000500000000000000" pitchFamily="50" charset="-18"/>
              </a:rPr>
              <a:t>Az egyén döntését követően a közgyűlés szavazatával válik véglegessé a tagság.</a:t>
            </a:r>
            <a:endParaRPr lang="hu-HU" dirty="0">
              <a:latin typeface="Metropolis" panose="00000500000000000000" pitchFamily="50" charset="-18"/>
            </a:endParaRP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BE22CC41-5C91-45F4-AD89-0435A56884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05"/>
          <a:stretch/>
        </p:blipFill>
        <p:spPr>
          <a:xfrm>
            <a:off x="0" y="6487088"/>
            <a:ext cx="12192000" cy="370912"/>
          </a:xfrm>
          <a:prstGeom prst="rect">
            <a:avLst/>
          </a:prstGeom>
        </p:spPr>
      </p:pic>
      <p:sp>
        <p:nvSpPr>
          <p:cNvPr id="11" name="Tartalom helye 10">
            <a:extLst>
              <a:ext uri="{FF2B5EF4-FFF2-40B4-BE49-F238E27FC236}">
                <a16:creationId xmlns:a16="http://schemas.microsoft.com/office/drawing/2014/main" id="{9BD9457A-2266-4D4F-A4AE-07700EA2F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9937" y="1794722"/>
            <a:ext cx="5181600" cy="4351338"/>
          </a:xfrm>
        </p:spPr>
        <p:txBody>
          <a:bodyPr/>
          <a:lstStyle/>
          <a:p>
            <a:r>
              <a:rPr lang="hu-HU" dirty="0" smtClean="0"/>
              <a:t>23 fő</a:t>
            </a:r>
          </a:p>
          <a:p>
            <a:r>
              <a:rPr lang="hu-HU" dirty="0" smtClean="0"/>
              <a:t>Társelnökök: Hajnalné Darabos Dóra, Kóczián Zoltán Gergely</a:t>
            </a:r>
          </a:p>
          <a:p>
            <a:r>
              <a:rPr lang="hu-HU" dirty="0" smtClean="0"/>
              <a:t>Alelnökök: Bálint István Ábrahám, Sütő Ramóna</a:t>
            </a:r>
          </a:p>
          <a:p>
            <a:r>
              <a:rPr lang="hu-HU" dirty="0" smtClean="0"/>
              <a:t>Kutatók</a:t>
            </a:r>
          </a:p>
          <a:p>
            <a:r>
              <a:rPr lang="hu-HU" dirty="0" smtClean="0"/>
              <a:t>Segítők</a:t>
            </a:r>
            <a:endParaRPr lang="hu-HU" dirty="0"/>
          </a:p>
        </p:txBody>
      </p:sp>
      <p:pic>
        <p:nvPicPr>
          <p:cNvPr id="12" name="Tartalom helye 6">
            <a:extLst>
              <a:ext uri="{FF2B5EF4-FFF2-40B4-BE49-F238E27FC236}">
                <a16:creationId xmlns:a16="http://schemas.microsoft.com/office/drawing/2014/main" id="{3769C7CB-2703-450B-B993-2CABD15923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1412757"/>
          </a:xfrm>
          <a:prstGeom prst="rect">
            <a:avLst/>
          </a:prstGeom>
        </p:spPr>
      </p:pic>
      <p:sp>
        <p:nvSpPr>
          <p:cNvPr id="13" name="Cím 1">
            <a:extLst>
              <a:ext uri="{FF2B5EF4-FFF2-40B4-BE49-F238E27FC236}">
                <a16:creationId xmlns:a16="http://schemas.microsoft.com/office/drawing/2014/main" id="{AED9BA78-EE52-47F0-86A4-40F84E308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381965"/>
            <a:ext cx="6824240" cy="1030792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Metropolis" panose="00000500000000000000" pitchFamily="50" charset="-18"/>
              </a:rPr>
              <a:t>Tagság</a:t>
            </a:r>
            <a:endParaRPr lang="hu-HU" sz="3600" dirty="0">
              <a:latin typeface="Metropolis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71906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artalom helye 6">
            <a:extLst>
              <a:ext uri="{FF2B5EF4-FFF2-40B4-BE49-F238E27FC236}">
                <a16:creationId xmlns:a16="http://schemas.microsoft.com/office/drawing/2014/main" id="{908DBBAE-8207-4A0C-B952-B3AB80B32E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1412757"/>
          </a:xfr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63D5069-F5C7-4BD3-8793-856314424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381965"/>
            <a:ext cx="6824240" cy="1030792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Metropolis" panose="00000500000000000000" pitchFamily="50" charset="-18"/>
              </a:rPr>
              <a:t>Az előző félév </a:t>
            </a:r>
            <a:r>
              <a:rPr lang="hu-HU" sz="3600" dirty="0" smtClean="0">
                <a:latin typeface="Metropolis" panose="00000500000000000000" pitchFamily="50" charset="-18"/>
              </a:rPr>
              <a:t>teljesítései</a:t>
            </a:r>
            <a:endParaRPr lang="hu-HU" sz="3600" dirty="0">
              <a:latin typeface="Metropolis" panose="00000500000000000000" pitchFamily="50" charset="-18"/>
            </a:endParaRP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8B5E96F1-5928-46F8-85CB-CDD3B10F6B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05"/>
          <a:stretch/>
        </p:blipFill>
        <p:spPr>
          <a:xfrm>
            <a:off x="0" y="6487088"/>
            <a:ext cx="12192000" cy="370912"/>
          </a:xfrm>
          <a:prstGeom prst="rect">
            <a:avLst/>
          </a:prstGeom>
        </p:spPr>
      </p:pic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219847"/>
              </p:ext>
            </p:extLst>
          </p:nvPr>
        </p:nvGraphicFramePr>
        <p:xfrm>
          <a:off x="1021806" y="1208968"/>
          <a:ext cx="9794240" cy="52781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48114">
                  <a:extLst>
                    <a:ext uri="{9D8B030D-6E8A-4147-A177-3AD203B41FA5}">
                      <a16:colId xmlns:a16="http://schemas.microsoft.com/office/drawing/2014/main" val="31575517"/>
                    </a:ext>
                  </a:extLst>
                </a:gridCol>
                <a:gridCol w="7646126">
                  <a:extLst>
                    <a:ext uri="{9D8B030D-6E8A-4147-A177-3AD203B41FA5}">
                      <a16:colId xmlns:a16="http://schemas.microsoft.com/office/drawing/2014/main" val="1232347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184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Konferenciarészvétel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2019. Arany Zsuzsanna – XXXIV. Országos Tudományos Diákköri Konferencia (2. helyezés) –</a:t>
                      </a:r>
                    </a:p>
                    <a:p>
                      <a:r>
                        <a:rPr lang="hu-H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Pedagógiai, Pszichológiai, Andragógiai és Könyvtártudományi Szekció „A </a:t>
                      </a:r>
                      <a:r>
                        <a:rPr lang="hu-H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gamifikáció</a:t>
                      </a:r>
                      <a:r>
                        <a:rPr lang="hu-H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mint a könyvtári és pedagógiai munkát segítő módszer” (Témavezető: Dr. Koller Inez Zsófia)</a:t>
                      </a:r>
                    </a:p>
                    <a:p>
                      <a:r>
                        <a:rPr lang="hu-H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2019. Pelczer Dóra – XXXIV. Országos Tudományos Diákköri Konferencia (3. helyezés, különdíj) –</a:t>
                      </a:r>
                    </a:p>
                    <a:p>
                      <a:r>
                        <a:rPr lang="hu-H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Pedagógiai, Pszichológiai, Andragógiai és Könyvtártudományi Szekció  (Témavezető: Dr. Vámosi Tamás)</a:t>
                      </a:r>
                    </a:p>
                    <a:p>
                      <a:r>
                        <a:rPr lang="hu-H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2019. Pálmai</a:t>
                      </a:r>
                      <a:r>
                        <a:rPr lang="hu-H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Mirandella</a:t>
                      </a:r>
                      <a:r>
                        <a:rPr lang="hu-H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XXXIV. Országos Tudományos Diákköri Konferencia (részvétel) –</a:t>
                      </a:r>
                    </a:p>
                    <a:p>
                      <a:r>
                        <a:rPr lang="hu-H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Pedagógiai, Pszichológiai, Andragógiai és Könyvtártudományi Szekció  (Témavezető: Dr.</a:t>
                      </a:r>
                      <a:r>
                        <a:rPr lang="hu-H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Koller Inez Zsófia</a:t>
                      </a:r>
                      <a:r>
                        <a:rPr lang="hu-H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089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Publikáció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hu-H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Arany Zsuzsanna, Nagy Andor, Németh Márton: Mozaikok az eszéki </a:t>
                      </a:r>
                      <a:r>
                        <a:rPr lang="hu-H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Bobcatsss</a:t>
                      </a:r>
                      <a:r>
                        <a:rPr lang="hu-H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2019</a:t>
                      </a:r>
                    </a:p>
                    <a:p>
                      <a:r>
                        <a:rPr lang="hu-H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konferenciáról In.: Könyv, könyvtár, könyvtáros, 2019. (28. évf.) 2. sz. p. 16-23.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Pelczer Dóra (2019): </a:t>
                      </a:r>
                      <a:r>
                        <a:rPr lang="hu-H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</a:t>
                      </a:r>
                      <a:r>
                        <a:rPr lang="hu-H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-féle munkaérték vizsgálat a Dél-Dunántúlon - Társasjáték fejlesztése, mint pályaorientációs eszköz. XXXIV. Országos Tudományos Diákköri Konferencia Pedagógiai, Pszichológiai, Andragógiai és Könyvtártudományi Szekció: Rezümékötet. Eötvös Loránd Tudományegyetem, Pedagógiai és Pszichológiai Kar, Budapest. p. 51.</a:t>
                      </a:r>
                      <a:endParaRPr lang="hu-H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20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Szakmai nyilvánosság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Honlapfejlesztés</a:t>
                      </a:r>
                    </a:p>
                    <a:p>
                      <a:r>
                        <a:rPr lang="hu-HU" sz="1600" dirty="0" smtClean="0"/>
                        <a:t>Facebook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474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597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artalom helye 6">
            <a:extLst>
              <a:ext uri="{FF2B5EF4-FFF2-40B4-BE49-F238E27FC236}">
                <a16:creationId xmlns:a16="http://schemas.microsoft.com/office/drawing/2014/main" id="{908DBBAE-8207-4A0C-B952-B3AB80B32E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1412757"/>
          </a:xfr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63D5069-F5C7-4BD3-8793-856314424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381965"/>
            <a:ext cx="6824240" cy="1030792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Metropolis" panose="00000500000000000000" pitchFamily="50" charset="-18"/>
              </a:rPr>
              <a:t>Ami nem teljesült</a:t>
            </a:r>
            <a:endParaRPr lang="hu-HU" sz="3600" dirty="0">
              <a:latin typeface="Metropolis" panose="00000500000000000000" pitchFamily="50" charset="-18"/>
            </a:endParaRP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8B5E96F1-5928-46F8-85CB-CDD3B10F6B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05"/>
          <a:stretch/>
        </p:blipFill>
        <p:spPr>
          <a:xfrm>
            <a:off x="0" y="6487088"/>
            <a:ext cx="12192000" cy="370912"/>
          </a:xfrm>
          <a:prstGeom prst="rect">
            <a:avLst/>
          </a:prstGeom>
        </p:spPr>
      </p:pic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617565"/>
              </p:ext>
            </p:extLst>
          </p:nvPr>
        </p:nvGraphicFramePr>
        <p:xfrm>
          <a:off x="1387566" y="1970106"/>
          <a:ext cx="8127999" cy="15595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53805">
                  <a:extLst>
                    <a:ext uri="{9D8B030D-6E8A-4147-A177-3AD203B41FA5}">
                      <a16:colId xmlns:a16="http://schemas.microsoft.com/office/drawing/2014/main" val="31575517"/>
                    </a:ext>
                  </a:extLst>
                </a:gridCol>
                <a:gridCol w="2795452">
                  <a:extLst>
                    <a:ext uri="{9D8B030D-6E8A-4147-A177-3AD203B41FA5}">
                      <a16:colId xmlns:a16="http://schemas.microsoft.com/office/drawing/2014/main" val="1232347873"/>
                    </a:ext>
                  </a:extLst>
                </a:gridCol>
                <a:gridCol w="2278742">
                  <a:extLst>
                    <a:ext uri="{9D8B030D-6E8A-4147-A177-3AD203B41FA5}">
                      <a16:colId xmlns:a16="http://schemas.microsoft.com/office/drawing/2014/main" val="2853054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184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Társadalmi problémákra érzékeny, szakmai attitűdök kibontakoztatását segítő foglalkozás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7. JKWS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20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95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artalom helye 6">
            <a:extLst>
              <a:ext uri="{FF2B5EF4-FFF2-40B4-BE49-F238E27FC236}">
                <a16:creationId xmlns:a16="http://schemas.microsoft.com/office/drawing/2014/main" id="{908DBBAE-8207-4A0C-B952-B3AB80B32E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1412757"/>
          </a:xfr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63D5069-F5C7-4BD3-8793-856314424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381965"/>
            <a:ext cx="6824240" cy="1030792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Metropolis" panose="00000500000000000000" pitchFamily="50" charset="-18"/>
              </a:rPr>
              <a:t>Az új félév vállalásai</a:t>
            </a:r>
            <a:endParaRPr lang="hu-HU" sz="3600" dirty="0">
              <a:latin typeface="Metropolis" panose="00000500000000000000" pitchFamily="50" charset="-18"/>
            </a:endParaRP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8B5E96F1-5928-46F8-85CB-CDD3B10F6B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05"/>
          <a:stretch/>
        </p:blipFill>
        <p:spPr>
          <a:xfrm>
            <a:off x="0" y="6487088"/>
            <a:ext cx="12192000" cy="370912"/>
          </a:xfrm>
          <a:prstGeom prst="rect">
            <a:avLst/>
          </a:prstGeom>
        </p:spPr>
      </p:pic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770942"/>
              </p:ext>
            </p:extLst>
          </p:nvPr>
        </p:nvGraphicFramePr>
        <p:xfrm>
          <a:off x="714103" y="1195043"/>
          <a:ext cx="9300753" cy="51308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494425">
                  <a:extLst>
                    <a:ext uri="{9D8B030D-6E8A-4147-A177-3AD203B41FA5}">
                      <a16:colId xmlns:a16="http://schemas.microsoft.com/office/drawing/2014/main" val="31575517"/>
                    </a:ext>
                  </a:extLst>
                </a:gridCol>
                <a:gridCol w="3198796">
                  <a:extLst>
                    <a:ext uri="{9D8B030D-6E8A-4147-A177-3AD203B41FA5}">
                      <a16:colId xmlns:a16="http://schemas.microsoft.com/office/drawing/2014/main" val="1232347873"/>
                    </a:ext>
                  </a:extLst>
                </a:gridCol>
                <a:gridCol w="2607532">
                  <a:extLst>
                    <a:ext uri="{9D8B030D-6E8A-4147-A177-3AD203B41FA5}">
                      <a16:colId xmlns:a16="http://schemas.microsoft.com/office/drawing/2014/main" val="2853054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184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Kötelező elem: Szakkurzus szakkollégistáknak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aseline="0" dirty="0" smtClean="0"/>
                        <a:t>Szabadulószoba kerekasztal, tesztelés, </a:t>
                      </a:r>
                      <a:r>
                        <a:rPr lang="hu-HU" baseline="0" dirty="0" err="1" smtClean="0"/>
                        <a:t>webinárium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410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Konferenciarészvétel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Közösségek</a:t>
                      </a:r>
                      <a:r>
                        <a:rPr lang="hu-HU" baseline="0" dirty="0" smtClean="0"/>
                        <a:t> és Szervezetek Konferencia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2020.</a:t>
                      </a:r>
                      <a:r>
                        <a:rPr lang="hu-HU" baseline="0" dirty="0" smtClean="0"/>
                        <a:t> november 4.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089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Publikáció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Tudásmenedzsment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Határidő:</a:t>
                      </a:r>
                      <a:r>
                        <a:rPr lang="hu-HU" baseline="0" dirty="0" smtClean="0"/>
                        <a:t> 2021. február 28.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20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Társadalmi problémákra érzékeny, szakmai attitűdök kibontakoztatását segítő foglalkozás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7. JKWS</a:t>
                      </a:r>
                    </a:p>
                    <a:p>
                      <a:r>
                        <a:rPr lang="hu-HU" dirty="0" smtClean="0"/>
                        <a:t>Heti Tervezős Vetélkedő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2020. november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133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Szakmai nyilvánosság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Honlap és Facebook feltöltések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folyamatos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474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Hallgató kutatási hálózat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Kapcsolatfelvétel</a:t>
                      </a:r>
                      <a:r>
                        <a:rPr lang="hu-HU" baseline="0" dirty="0" smtClean="0"/>
                        <a:t> kari szakkollégiumokkal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folyamatos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093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Toborzás + inaktív tagok megtartása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aseline="0" dirty="0" smtClean="0"/>
                        <a:t>Egyetemi kurzusokon, orientációs napokon, Facebook-</a:t>
                      </a:r>
                      <a:r>
                        <a:rPr lang="hu-HU" baseline="0" dirty="0" err="1" smtClean="0"/>
                        <a:t>on</a:t>
                      </a:r>
                      <a:endParaRPr lang="hu-H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folyamatos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11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595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artalom helye 6">
            <a:extLst>
              <a:ext uri="{FF2B5EF4-FFF2-40B4-BE49-F238E27FC236}">
                <a16:creationId xmlns:a16="http://schemas.microsoft.com/office/drawing/2014/main" id="{908DBBAE-8207-4A0C-B952-B3AB80B32E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1412757"/>
          </a:xfr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63D5069-F5C7-4BD3-8793-856314424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381965"/>
            <a:ext cx="6824240" cy="1030792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Metropolis" panose="00000500000000000000" pitchFamily="50" charset="-18"/>
              </a:rPr>
              <a:t>Az új félév egyéni tervezései</a:t>
            </a:r>
            <a:endParaRPr lang="hu-HU" sz="3600" dirty="0">
              <a:latin typeface="Metropolis" panose="00000500000000000000" pitchFamily="50" charset="-18"/>
            </a:endParaRP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8B5E96F1-5928-46F8-85CB-CDD3B10F6B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05"/>
          <a:stretch/>
        </p:blipFill>
        <p:spPr>
          <a:xfrm>
            <a:off x="0" y="6487088"/>
            <a:ext cx="12192000" cy="370912"/>
          </a:xfrm>
          <a:prstGeom prst="rect">
            <a:avLst/>
          </a:prstGeom>
        </p:spPr>
      </p:pic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263882"/>
              </p:ext>
            </p:extLst>
          </p:nvPr>
        </p:nvGraphicFramePr>
        <p:xfrm>
          <a:off x="1518194" y="1883020"/>
          <a:ext cx="8278948" cy="20269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22308">
                  <a:extLst>
                    <a:ext uri="{9D8B030D-6E8A-4147-A177-3AD203B41FA5}">
                      <a16:colId xmlns:a16="http://schemas.microsoft.com/office/drawing/2014/main" val="31575517"/>
                    </a:ext>
                  </a:extLst>
                </a:gridCol>
                <a:gridCol w="3956640">
                  <a:extLst>
                    <a:ext uri="{9D8B030D-6E8A-4147-A177-3AD203B41FA5}">
                      <a16:colId xmlns:a16="http://schemas.microsoft.com/office/drawing/2014/main" val="1232347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184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H. Darabos Dóri,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dirty="0" smtClean="0"/>
                        <a:t>Molnár Feri, Sütő Rami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aseline="0" dirty="0" smtClean="0"/>
                        <a:t>KTDK szereplés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410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Balogh Máté, Révész </a:t>
                      </a:r>
                      <a:r>
                        <a:rPr lang="hu-HU" dirty="0" err="1" smtClean="0"/>
                        <a:t>Rebi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Interreg</a:t>
                      </a:r>
                      <a:r>
                        <a:rPr lang="hu-HU" dirty="0" smtClean="0"/>
                        <a:t> Kutatás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089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Balogh Máté, Balázs Levi, H. Darabos Dóri,</a:t>
                      </a:r>
                      <a:r>
                        <a:rPr lang="hu-HU" baseline="0" dirty="0" smtClean="0"/>
                        <a:t> Kosaras </a:t>
                      </a:r>
                      <a:r>
                        <a:rPr lang="hu-HU" baseline="0" dirty="0" err="1" smtClean="0"/>
                        <a:t>Zsombi</a:t>
                      </a:r>
                      <a:r>
                        <a:rPr lang="hu-HU" baseline="0" dirty="0" smtClean="0"/>
                        <a:t>, Puskás-Szommer Ildi, Révész </a:t>
                      </a:r>
                      <a:r>
                        <a:rPr lang="hu-HU" baseline="0" dirty="0" err="1" smtClean="0"/>
                        <a:t>Rebi</a:t>
                      </a:r>
                      <a:r>
                        <a:rPr lang="hu-HU" baseline="0" dirty="0" smtClean="0"/>
                        <a:t>, Varga Betti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Szakdolgozat előkészítés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798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567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artalom helye 6">
            <a:extLst>
              <a:ext uri="{FF2B5EF4-FFF2-40B4-BE49-F238E27FC236}">
                <a16:creationId xmlns:a16="http://schemas.microsoft.com/office/drawing/2014/main" id="{908DBBAE-8207-4A0C-B952-B3AB80B32E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1412757"/>
          </a:xfr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63D5069-F5C7-4BD3-8793-856314424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381965"/>
            <a:ext cx="6824240" cy="1030792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Metropolis" panose="00000500000000000000" pitchFamily="50" charset="-18"/>
              </a:rPr>
              <a:t>Félévi menetrend</a:t>
            </a:r>
            <a:endParaRPr lang="hu-HU" sz="3600" dirty="0">
              <a:latin typeface="Metropolis" panose="00000500000000000000" pitchFamily="50" charset="-18"/>
            </a:endParaRP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8B5E96F1-5928-46F8-85CB-CDD3B10F6B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05"/>
          <a:stretch/>
        </p:blipFill>
        <p:spPr>
          <a:xfrm>
            <a:off x="0" y="6487088"/>
            <a:ext cx="12192000" cy="370912"/>
          </a:xfrm>
          <a:prstGeom prst="rect">
            <a:avLst/>
          </a:prstGeom>
        </p:spPr>
      </p:pic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990467"/>
              </p:ext>
            </p:extLst>
          </p:nvPr>
        </p:nvGraphicFramePr>
        <p:xfrm>
          <a:off x="352698" y="1296035"/>
          <a:ext cx="11486604" cy="519105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254032">
                  <a:extLst>
                    <a:ext uri="{9D8B030D-6E8A-4147-A177-3AD203B41FA5}">
                      <a16:colId xmlns:a16="http://schemas.microsoft.com/office/drawing/2014/main" val="31575517"/>
                    </a:ext>
                  </a:extLst>
                </a:gridCol>
                <a:gridCol w="2181499">
                  <a:extLst>
                    <a:ext uri="{9D8B030D-6E8A-4147-A177-3AD203B41FA5}">
                      <a16:colId xmlns:a16="http://schemas.microsoft.com/office/drawing/2014/main" val="2763378747"/>
                    </a:ext>
                  </a:extLst>
                </a:gridCol>
                <a:gridCol w="1558834">
                  <a:extLst>
                    <a:ext uri="{9D8B030D-6E8A-4147-A177-3AD203B41FA5}">
                      <a16:colId xmlns:a16="http://schemas.microsoft.com/office/drawing/2014/main" val="3330087179"/>
                    </a:ext>
                  </a:extLst>
                </a:gridCol>
                <a:gridCol w="6492239">
                  <a:extLst>
                    <a:ext uri="{9D8B030D-6E8A-4147-A177-3AD203B41FA5}">
                      <a16:colId xmlns:a16="http://schemas.microsoft.com/office/drawing/2014/main" val="592836183"/>
                    </a:ext>
                  </a:extLst>
                </a:gridCol>
              </a:tblGrid>
              <a:tr h="343488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Időpont</a:t>
                      </a:r>
                      <a:endParaRPr lang="en-GB" sz="1200" i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Program neve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Helyszín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Téma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8184955"/>
                  </a:ext>
                </a:extLst>
              </a:tr>
              <a:tr h="371767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09.1</a:t>
                      </a:r>
                      <a:r>
                        <a:rPr lang="hu-HU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200" i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Műhelyszeminárium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BTK E334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Félév tervezése, feladatok vállalása</a:t>
                      </a:r>
                      <a:endParaRPr lang="hu-HU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2179889"/>
                  </a:ext>
                </a:extLst>
              </a:tr>
              <a:tr h="518184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10.0</a:t>
                      </a:r>
                      <a:r>
                        <a:rPr lang="hu-HU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hu-HU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10.00-14.00</a:t>
                      </a:r>
                      <a:endParaRPr lang="en-GB" sz="1200" i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Szabadulószoba Kerekasztal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Rókus O027/online</a:t>
                      </a:r>
                      <a:endParaRPr lang="hu-HU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Kötelező kurzus elméleti anyaga</a:t>
                      </a:r>
                      <a:endParaRPr lang="hu-HU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1653932"/>
                  </a:ext>
                </a:extLst>
              </a:tr>
              <a:tr h="343488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r>
                        <a:rPr lang="hu-HU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GB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200" i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Előkészületek</a:t>
                      </a:r>
                      <a:endParaRPr lang="en-GB" sz="1200" dirty="0" smtClean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 8-9.</a:t>
                      </a:r>
                      <a:endParaRPr lang="hu-HU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HFMI Nap szervezése</a:t>
                      </a:r>
                      <a:endParaRPr lang="hu-HU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6536"/>
                  </a:ext>
                </a:extLst>
              </a:tr>
              <a:tr h="343488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r>
                        <a:rPr lang="hu-HU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GB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200" i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Előkészületek</a:t>
                      </a:r>
                      <a:endParaRPr lang="en-GB" sz="1200" dirty="0" smtClean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 8-9.</a:t>
                      </a:r>
                      <a:endParaRPr lang="hu-HU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HFMI Nap szervezése</a:t>
                      </a:r>
                      <a:endParaRPr lang="hu-HU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8042968"/>
                  </a:ext>
                </a:extLst>
              </a:tr>
              <a:tr h="518184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10.22. </a:t>
                      </a:r>
                    </a:p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10.00-18.00</a:t>
                      </a:r>
                      <a:endParaRPr lang="en-GB" sz="1200" i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HFMI Nap</a:t>
                      </a:r>
                      <a:endParaRPr lang="en-GB" sz="1200" dirty="0" smtClean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Rókus udvar, O027, </a:t>
                      </a:r>
                      <a:r>
                        <a:rPr lang="hu-HU" sz="1200" dirty="0" err="1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Társtud</a:t>
                      </a:r>
                      <a:r>
                        <a:rPr lang="hu-HU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Könyvtár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Kötelező kurzus gyakorlata: Játéktesztelések</a:t>
                      </a:r>
                      <a:r>
                        <a:rPr lang="hu-HU" sz="1200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–</a:t>
                      </a:r>
                      <a:r>
                        <a:rPr lang="hu-HU" sz="1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hu-HU" sz="1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Molnár Ferenc,</a:t>
                      </a:r>
                      <a:r>
                        <a:rPr lang="hu-HU" sz="1200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Kóczián Zoltán, Bálint István Ábrahám, Forgács Fanni</a:t>
                      </a:r>
                      <a:endParaRPr lang="hu-HU" sz="1200" dirty="0" smtClean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0713665"/>
                  </a:ext>
                </a:extLst>
              </a:tr>
              <a:tr h="343488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10.2</a:t>
                      </a:r>
                      <a:r>
                        <a:rPr lang="hu-HU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GB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200" i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Őszi</a:t>
                      </a:r>
                      <a:r>
                        <a:rPr lang="en-GB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szünet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473337"/>
                  </a:ext>
                </a:extLst>
              </a:tr>
              <a:tr h="518184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11.0</a:t>
                      </a:r>
                      <a:r>
                        <a:rPr lang="hu-HU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GB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hu-HU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12.00-19.00</a:t>
                      </a:r>
                      <a:endParaRPr lang="en-GB" sz="1200" i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Közösségek és szervezetek Konferencia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János u. 20./online</a:t>
                      </a:r>
                      <a:endParaRPr lang="hu-HU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Konferenciarészvétel: Molnár Ferenc</a:t>
                      </a:r>
                      <a:endParaRPr lang="hu-HU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9861441"/>
                  </a:ext>
                </a:extLst>
              </a:tr>
              <a:tr h="497191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i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11.12.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Műhelyszeminárium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online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u-HU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KTDK előhallgatások: Sütő Ramóna, Bruszt Míra, Molnár Ferenc, Hajnalné Darabos Dóra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087397"/>
                  </a:ext>
                </a:extLst>
              </a:tr>
              <a:tr h="343488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11.2</a:t>
                      </a:r>
                      <a:r>
                        <a:rPr lang="hu-HU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GB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200" i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PTE BTK </a:t>
                      </a:r>
                      <a:r>
                        <a:rPr lang="hu-HU" sz="1200" baseline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- KTDK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online</a:t>
                      </a:r>
                      <a:endParaRPr lang="hu-HU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Konferenciarészvétel </a:t>
                      </a:r>
                      <a:endParaRPr lang="hu-HU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414983"/>
                  </a:ext>
                </a:extLst>
              </a:tr>
              <a:tr h="343488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12.0</a:t>
                      </a:r>
                      <a:r>
                        <a:rPr lang="hu-HU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GB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200" i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Műhelyszeminárium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online</a:t>
                      </a:r>
                      <a:endParaRPr lang="hu-HU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Félévzárás, szabadulószoba </a:t>
                      </a:r>
                      <a:r>
                        <a:rPr lang="hu-HU" sz="1200" dirty="0" err="1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webinárium</a:t>
                      </a:r>
                      <a:r>
                        <a:rPr lang="hu-HU" sz="1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szervezés</a:t>
                      </a:r>
                      <a:endParaRPr lang="hu-HU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0809950"/>
                  </a:ext>
                </a:extLst>
              </a:tr>
              <a:tr h="706614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01.1</a:t>
                      </a:r>
                      <a:r>
                        <a:rPr lang="hu-HU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GB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hu-HU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1200" i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9.00-13.00</a:t>
                      </a:r>
                      <a:endParaRPr lang="en-GB" sz="1200" i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Szabadulószoba </a:t>
                      </a:r>
                      <a:r>
                        <a:rPr lang="hu-HU" sz="1200" dirty="0" err="1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Webinárium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online</a:t>
                      </a:r>
                      <a:endParaRPr lang="hu-HU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Kötelező kurzus</a:t>
                      </a:r>
                      <a:r>
                        <a:rPr lang="hu-HU" sz="1200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előadás része </a:t>
                      </a:r>
                    </a:p>
                    <a:p>
                      <a:r>
                        <a:rPr lang="hu-HU" sz="1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Zsűrizett előadások: Sütő Ramóna, Molnár Ferenc,</a:t>
                      </a:r>
                      <a:r>
                        <a:rPr lang="hu-HU" sz="1200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Kóczián Zoltán, Bálint István Ábrahám, Forgács Fanni</a:t>
                      </a:r>
                      <a:endParaRPr lang="hu-HU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4920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090996"/>
      </p:ext>
    </p:extLst>
  </p:cSld>
  <p:clrMapOvr>
    <a:masterClrMapping/>
  </p:clrMapOvr>
</p:sld>
</file>

<file path=ppt/theme/theme1.xml><?xml version="1.0" encoding="utf-8"?>
<a:theme xmlns:a="http://schemas.openxmlformats.org/drawingml/2006/main" name="TBSZ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SZ" id="{2C255A96-4295-44FE-993A-7FA27BBDB616}" vid="{0ECCA6F1-AE0D-4BD4-BD70-770382E3EA4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TBSZ</Template>
  <TotalTime>195</TotalTime>
  <Words>580</Words>
  <Application>Microsoft Office PowerPoint</Application>
  <PresentationFormat>Szélesvásznú</PresentationFormat>
  <Paragraphs>112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Metropolis</vt:lpstr>
      <vt:lpstr>Times New Roman</vt:lpstr>
      <vt:lpstr>TBSZ</vt:lpstr>
      <vt:lpstr>Félévtervezés 2020 ősz</vt:lpstr>
      <vt:lpstr>Tagság</vt:lpstr>
      <vt:lpstr>Az előző félév teljesítései</vt:lpstr>
      <vt:lpstr>Ami nem teljesült</vt:lpstr>
      <vt:lpstr>Az új félév vállalásai</vt:lpstr>
      <vt:lpstr>Az új félév egyéni tervezései</vt:lpstr>
      <vt:lpstr>Félévi menetrend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István Ábrahám Bálint</dc:creator>
  <cp:lastModifiedBy>Koller Inez Zsófia</cp:lastModifiedBy>
  <cp:revision>41</cp:revision>
  <dcterms:created xsi:type="dcterms:W3CDTF">2020-12-28T19:58:13Z</dcterms:created>
  <dcterms:modified xsi:type="dcterms:W3CDTF">2022-06-27T06:49:00Z</dcterms:modified>
</cp:coreProperties>
</file>